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72" r:id="rId2"/>
    <p:sldId id="305" r:id="rId3"/>
    <p:sldId id="275" r:id="rId4"/>
    <p:sldId id="277" r:id="rId5"/>
    <p:sldId id="276" r:id="rId6"/>
    <p:sldId id="281" r:id="rId7"/>
    <p:sldId id="258" r:id="rId8"/>
    <p:sldId id="288" r:id="rId9"/>
    <p:sldId id="282" r:id="rId10"/>
    <p:sldId id="300" r:id="rId11"/>
    <p:sldId id="260" r:id="rId12"/>
    <p:sldId id="278" r:id="rId13"/>
    <p:sldId id="274" r:id="rId14"/>
    <p:sldId id="283" r:id="rId15"/>
    <p:sldId id="301" r:id="rId16"/>
    <p:sldId id="304" r:id="rId17"/>
    <p:sldId id="259" r:id="rId18"/>
    <p:sldId id="290" r:id="rId19"/>
    <p:sldId id="291" r:id="rId20"/>
    <p:sldId id="292" r:id="rId21"/>
    <p:sldId id="293" r:id="rId22"/>
    <p:sldId id="294" r:id="rId23"/>
    <p:sldId id="295" r:id="rId24"/>
    <p:sldId id="296" r:id="rId25"/>
    <p:sldId id="297" r:id="rId26"/>
    <p:sldId id="298" r:id="rId27"/>
    <p:sldId id="280" r:id="rId28"/>
    <p:sldId id="302" r:id="rId29"/>
    <p:sldId id="303" r:id="rId30"/>
    <p:sldId id="287" r:id="rId31"/>
    <p:sldId id="286" r:id="rId32"/>
    <p:sldId id="284" r:id="rId33"/>
    <p:sldId id="285" r:id="rId34"/>
    <p:sldId id="263" r:id="rId35"/>
    <p:sldId id="264" r:id="rId36"/>
    <p:sldId id="265" r:id="rId37"/>
    <p:sldId id="266" r:id="rId38"/>
    <p:sldId id="269" r:id="rId39"/>
    <p:sldId id="28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55" autoAdjust="0"/>
  </p:normalViewPr>
  <p:slideViewPr>
    <p:cSldViewPr>
      <p:cViewPr>
        <p:scale>
          <a:sx n="70" d="100"/>
          <a:sy n="70" d="100"/>
        </p:scale>
        <p:origin x="-111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7FCBDB-F402-406B-AB15-9BD474113AA6}" type="datetimeFigureOut">
              <a:rPr lang="en-US" smtClean="0"/>
              <a:t>9/6/2013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FEA31F-DA50-4C98-8927-C26E2ED0B4F4}" type="slidenum">
              <a:rPr lang="en-US" smtClean="0"/>
              <a:t>‹#›</a:t>
            </a:fld>
            <a:endParaRPr lang="en-US"/>
          </a:p>
        </p:txBody>
      </p:sp>
    </p:spTree>
    <p:extLst>
      <p:ext uri="{BB962C8B-B14F-4D97-AF65-F5344CB8AC3E}">
        <p14:creationId xmlns:p14="http://schemas.microsoft.com/office/powerpoint/2010/main" val="4207289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1</a:t>
            </a:fld>
            <a:endParaRPr lang="en-US"/>
          </a:p>
        </p:txBody>
      </p:sp>
    </p:spTree>
    <p:extLst>
      <p:ext uri="{BB962C8B-B14F-4D97-AF65-F5344CB8AC3E}">
        <p14:creationId xmlns:p14="http://schemas.microsoft.com/office/powerpoint/2010/main" val="2041685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opportunity</a:t>
            </a:r>
            <a:r>
              <a:rPr lang="en-US" baseline="0" dirty="0" smtClean="0"/>
              <a:t> all around. As we reviewed earlier in the </a:t>
            </a:r>
            <a:r>
              <a:rPr lang="en-US" dirty="0" smtClean="0"/>
              <a:t>Coca-Cola</a:t>
            </a:r>
            <a:r>
              <a:rPr lang="en-US" baseline="0" dirty="0" smtClean="0"/>
              <a:t> in </a:t>
            </a:r>
            <a:r>
              <a:rPr lang="en-US" baseline="0" dirty="0" err="1" smtClean="0"/>
              <a:t>Dongen</a:t>
            </a:r>
            <a:r>
              <a:rPr lang="en-US" baseline="0" dirty="0" smtClean="0"/>
              <a:t> partnership with </a:t>
            </a:r>
            <a:r>
              <a:rPr lang="en-US" baseline="0" dirty="0" err="1" smtClean="0"/>
              <a:t>Ardagh</a:t>
            </a:r>
            <a:r>
              <a:rPr lang="en-US" baseline="0" dirty="0" smtClean="0"/>
              <a:t> Packaging’s nearby facility, looking outside of your sphere of control will help you identify opportunities.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pPr/>
              <a:t>10</a:t>
            </a:fld>
            <a:endParaRPr lang="en-US"/>
          </a:p>
        </p:txBody>
      </p:sp>
    </p:spTree>
    <p:extLst>
      <p:ext uri="{BB962C8B-B14F-4D97-AF65-F5344CB8AC3E}">
        <p14:creationId xmlns:p14="http://schemas.microsoft.com/office/powerpoint/2010/main" val="271194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j-lt"/>
                <a:ea typeface="+mn-ea"/>
                <a:cs typeface="+mn-cs"/>
              </a:rPr>
              <a:t>An example</a:t>
            </a:r>
            <a:r>
              <a:rPr lang="en-US" sz="1200" kern="1200" baseline="0" dirty="0" smtClean="0">
                <a:solidFill>
                  <a:schemeClr val="tx1"/>
                </a:solidFill>
                <a:latin typeface="+mj-lt"/>
                <a:ea typeface="+mn-ea"/>
                <a:cs typeface="+mn-cs"/>
              </a:rPr>
              <a:t> of setting goals is seen in the case from Tropicana. </a:t>
            </a:r>
            <a:r>
              <a:rPr lang="en-US" sz="1200" kern="1200" dirty="0" smtClean="0">
                <a:solidFill>
                  <a:schemeClr val="tx1"/>
                </a:solidFill>
                <a:latin typeface="+mn-lt"/>
                <a:ea typeface="+mn-ea"/>
                <a:cs typeface="Arial"/>
              </a:rPr>
              <a:t>One of the most confusing parts</a:t>
            </a:r>
            <a:r>
              <a:rPr lang="en-US" sz="1200" kern="1200" baseline="0" dirty="0" smtClean="0">
                <a:solidFill>
                  <a:schemeClr val="tx1"/>
                </a:solidFill>
                <a:latin typeface="+mn-lt"/>
                <a:ea typeface="+mn-ea"/>
                <a:cs typeface="Arial"/>
              </a:rPr>
              <a:t> of getting started is knowing where to focus. Measuring is an important first step. There are experts to help – consultants, nonprofits, and your own suppliers. In Tropicana’s case, they partnered with </a:t>
            </a:r>
            <a:r>
              <a:rPr lang="en-US" sz="1200" kern="1200" dirty="0" smtClean="0">
                <a:solidFill>
                  <a:schemeClr val="bg2">
                    <a:lumMod val="10000"/>
                  </a:schemeClr>
                </a:solidFill>
                <a:latin typeface="+mn-lt"/>
                <a:ea typeface="+mn-ea"/>
                <a:cs typeface="Arial"/>
              </a:rPr>
              <a:t>Columbia University's Earth Institute partner on Global Hotspot Analysis.</a:t>
            </a:r>
            <a:r>
              <a:rPr lang="en-US" sz="1200" kern="1200" baseline="0" dirty="0" smtClean="0">
                <a:solidFill>
                  <a:schemeClr val="bg2">
                    <a:lumMod val="10000"/>
                  </a:schemeClr>
                </a:solidFill>
                <a:latin typeface="+mn-lt"/>
                <a:ea typeface="+mn-ea"/>
                <a:cs typeface="Arial"/>
              </a:rPr>
              <a:t>  </a:t>
            </a:r>
            <a:endParaRPr lang="en-US" sz="1200" kern="1200" baseline="0" dirty="0" smtClean="0">
              <a:solidFill>
                <a:schemeClr val="tx1"/>
              </a:solidFill>
              <a:latin typeface="+mj-lt"/>
              <a:ea typeface="+mn-ea"/>
              <a:cs typeface="+mn-cs"/>
            </a:endParaRPr>
          </a:p>
          <a:p>
            <a:endParaRPr lang="en-US" sz="1200" kern="1200" baseline="0" dirty="0" smtClean="0">
              <a:solidFill>
                <a:schemeClr val="tx1"/>
              </a:solidFill>
              <a:latin typeface="+mj-lt"/>
              <a:ea typeface="+mn-ea"/>
              <a:cs typeface="+mn-cs"/>
            </a:endParaRPr>
          </a:p>
          <a:p>
            <a:r>
              <a:rPr lang="en-US" sz="1200" kern="1200" baseline="0" dirty="0" smtClean="0">
                <a:solidFill>
                  <a:schemeClr val="tx1"/>
                </a:solidFill>
                <a:latin typeface="+mj-lt"/>
                <a:ea typeface="+mn-ea"/>
                <a:cs typeface="+mn-cs"/>
              </a:rPr>
              <a:t>RELEVANCE TO COCA-COLA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bg2">
                    <a:lumMod val="10000"/>
                  </a:schemeClr>
                </a:solidFill>
                <a:latin typeface="+mn-lt"/>
                <a:ea typeface="+mn-ea"/>
                <a:cs typeface="Arial"/>
              </a:rPr>
              <a:t>You’ll have the Carbon Achievements Planner to help you gauge numerical opportunities.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sng" kern="1200" baseline="0" dirty="0" smtClean="0">
              <a:solidFill>
                <a:schemeClr val="tx1"/>
              </a:solidFill>
              <a:latin typeface="+mn-lt"/>
              <a:ea typeface="+mn-ea"/>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latin typeface="+mn-lt"/>
                <a:ea typeface="+mn-ea"/>
                <a:cs typeface="Arial"/>
              </a:rPr>
              <a:t>Ho</a:t>
            </a:r>
            <a:r>
              <a:rPr lang="en-US" sz="1200" u="sng" kern="1200" dirty="0" smtClean="0">
                <a:solidFill>
                  <a:schemeClr val="tx1"/>
                </a:solidFill>
                <a:latin typeface="+mn-lt"/>
                <a:ea typeface="+mn-ea"/>
                <a:cs typeface="Arial"/>
              </a:rPr>
              <a:t>w</a:t>
            </a:r>
            <a:r>
              <a:rPr lang="en-US" sz="1200" u="sng" kern="1200" baseline="0" dirty="0" smtClean="0">
                <a:solidFill>
                  <a:schemeClr val="tx1"/>
                </a:solidFill>
                <a:latin typeface="+mn-lt"/>
                <a:ea typeface="+mn-ea"/>
                <a:cs typeface="Arial"/>
              </a:rPr>
              <a:t> will you identify which suppliers are actually interested in moving along with you?</a:t>
            </a:r>
          </a:p>
          <a:p>
            <a:r>
              <a:rPr lang="en-US" sz="1200" kern="1200" baseline="0" dirty="0" smtClean="0">
                <a:solidFill>
                  <a:schemeClr val="tx1"/>
                </a:solidFill>
                <a:latin typeface="+mj-lt"/>
                <a:ea typeface="+mn-ea"/>
                <a:cs typeface="+mn-cs"/>
              </a:rPr>
              <a:t>You can partner with nonprofits and experts to exchange information about where opportunities are, exchange resources (trash to treasure), collaborate.</a:t>
            </a:r>
          </a:p>
          <a:p>
            <a:pPr>
              <a:lnSpc>
                <a:spcPct val="80000"/>
              </a:lnSpc>
            </a:pPr>
            <a:endParaRPr lang="en-US" sz="1200" dirty="0" smtClean="0">
              <a:solidFill>
                <a:schemeClr val="bg2">
                  <a:lumMod val="10000"/>
                </a:schemeClr>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11</a:t>
            </a:fld>
            <a:endParaRPr lang="en-US"/>
          </a:p>
        </p:txBody>
      </p:sp>
    </p:spTree>
    <p:extLst>
      <p:ext uri="{BB962C8B-B14F-4D97-AF65-F5344CB8AC3E}">
        <p14:creationId xmlns:p14="http://schemas.microsoft.com/office/powerpoint/2010/main" val="1075995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discussed in Module 2, i</a:t>
            </a:r>
            <a:r>
              <a:rPr lang="en-US" dirty="0" smtClean="0"/>
              <a:t>n February, 2010, </a:t>
            </a:r>
            <a:r>
              <a:rPr lang="en-US" dirty="0" err="1" smtClean="0"/>
              <a:t>Walmart</a:t>
            </a:r>
            <a:r>
              <a:rPr lang="en-US" dirty="0" smtClean="0"/>
              <a:t> committed to eliminate 20 million metric tons of carbon emissions from their supply chain by 2015.  </a:t>
            </a:r>
          </a:p>
          <a:p>
            <a:endParaRPr lang="en-US" dirty="0" smtClean="0"/>
          </a:p>
          <a:p>
            <a:r>
              <a:rPr lang="en-US" dirty="0" err="1" smtClean="0"/>
              <a:t>Walmart</a:t>
            </a:r>
            <a:r>
              <a:rPr lang="en-US" dirty="0" smtClean="0"/>
              <a:t> is doing this by working with suppliers and partners on projects that occur throughout the life cycle of the products they sell. That means, </a:t>
            </a:r>
            <a:r>
              <a:rPr lang="en-US" dirty="0" err="1" smtClean="0"/>
              <a:t>Walmart</a:t>
            </a:r>
            <a:r>
              <a:rPr lang="en-US" baseline="0" dirty="0" smtClean="0"/>
              <a:t> is </a:t>
            </a:r>
            <a:r>
              <a:rPr lang="en-US" dirty="0" smtClean="0"/>
              <a:t>working on projects that impact:</a:t>
            </a:r>
          </a:p>
          <a:p>
            <a:pPr marL="171450" indent="-171450">
              <a:buFont typeface="Arial" pitchFamily="34" charset="0"/>
              <a:buChar char="•"/>
            </a:pPr>
            <a:r>
              <a:rPr lang="en-US" dirty="0" smtClean="0"/>
              <a:t>The raw materials in products</a:t>
            </a:r>
          </a:p>
          <a:p>
            <a:pPr marL="171450" indent="-171450">
              <a:buFont typeface="Arial" pitchFamily="34" charset="0"/>
              <a:buChar char="•"/>
            </a:pPr>
            <a:r>
              <a:rPr lang="en-US" dirty="0" smtClean="0"/>
              <a:t>Processing and production of products, including packaging</a:t>
            </a:r>
          </a:p>
          <a:p>
            <a:pPr marL="171450" indent="-171450">
              <a:buFont typeface="Arial" pitchFamily="34" charset="0"/>
              <a:buChar char="•"/>
            </a:pPr>
            <a:r>
              <a:rPr lang="en-US" dirty="0" smtClean="0"/>
              <a:t>Transportation and distribution to distribution centers and stores</a:t>
            </a:r>
          </a:p>
          <a:p>
            <a:pPr marL="171450" indent="-171450">
              <a:buFont typeface="Arial" pitchFamily="34" charset="0"/>
              <a:buChar char="•"/>
            </a:pPr>
            <a:r>
              <a:rPr lang="en-US" dirty="0" smtClean="0"/>
              <a:t>Customer</a:t>
            </a:r>
            <a:r>
              <a:rPr lang="en-US" baseline="0" dirty="0" smtClean="0"/>
              <a:t> </a:t>
            </a:r>
            <a:r>
              <a:rPr lang="en-US" dirty="0" smtClean="0"/>
              <a:t>use of the product, and </a:t>
            </a:r>
          </a:p>
          <a:p>
            <a:pPr marL="171450" indent="-171450">
              <a:buFont typeface="Arial" pitchFamily="34" charset="0"/>
              <a:buChar char="•"/>
            </a:pPr>
            <a:r>
              <a:rPr lang="en-US" dirty="0" smtClean="0"/>
              <a:t>Disposal at the end of life, including recycling, landfilling, etc.</a:t>
            </a:r>
          </a:p>
          <a:p>
            <a:pPr marL="171450" indent="-171450">
              <a:buFont typeface="Arial" pitchFamily="34" charset="0"/>
              <a:buChar char="•"/>
            </a:pPr>
            <a:endParaRPr lang="en-US" dirty="0" smtClean="0"/>
          </a:p>
          <a:p>
            <a:pPr marL="0" indent="0">
              <a:buFont typeface="Arial" pitchFamily="34" charset="0"/>
              <a:buNone/>
            </a:pPr>
            <a:r>
              <a:rPr lang="en-US" dirty="0" err="1" smtClean="0"/>
              <a:t>Walmart</a:t>
            </a:r>
            <a:r>
              <a:rPr lang="en-US" baseline="0" dirty="0" smtClean="0"/>
              <a:t> puts public invitation out to its suppliers to engage with </a:t>
            </a:r>
            <a:r>
              <a:rPr lang="en-US" baseline="0" dirty="0" err="1" smtClean="0"/>
              <a:t>Walmart</a:t>
            </a:r>
            <a:r>
              <a:rPr lang="en-US" baseline="0" dirty="0" smtClean="0"/>
              <a:t>, they stage pilots with suppliers on each of their issues, and the provide all suppliers with tools and guidance to work on the issues without direct piloting. </a:t>
            </a:r>
            <a:r>
              <a:rPr lang="en-US" sz="1200" kern="1200" baseline="0" dirty="0" smtClean="0">
                <a:solidFill>
                  <a:schemeClr val="tx1"/>
                </a:solidFill>
                <a:latin typeface="+mn-lt"/>
                <a:ea typeface="+mn-ea"/>
                <a:cs typeface="+mn-cs"/>
              </a:rPr>
              <a:t>An example is the </a:t>
            </a:r>
            <a:r>
              <a:rPr lang="en-US" sz="1200" kern="1200" baseline="0" dirty="0" err="1" smtClean="0">
                <a:solidFill>
                  <a:schemeClr val="tx1"/>
                </a:solidFill>
                <a:latin typeface="+mn-lt"/>
                <a:ea typeface="+mn-ea"/>
                <a:cs typeface="+mn-cs"/>
              </a:rPr>
              <a:t>W</a:t>
            </a:r>
            <a:r>
              <a:rPr lang="en-US" sz="1200" kern="1200" dirty="0" err="1" smtClean="0">
                <a:solidFill>
                  <a:schemeClr val="tx1"/>
                </a:solidFill>
                <a:latin typeface="+mn-lt"/>
                <a:ea typeface="+mn-ea"/>
                <a:cs typeface="+mn-cs"/>
              </a:rPr>
              <a:t>almart</a:t>
            </a:r>
            <a:r>
              <a:rPr lang="en-US" sz="1200" kern="1200" dirty="0" smtClean="0">
                <a:solidFill>
                  <a:schemeClr val="tx1"/>
                </a:solidFill>
                <a:latin typeface="+mn-lt"/>
                <a:ea typeface="+mn-ea"/>
                <a:cs typeface="+mn-cs"/>
              </a:rPr>
              <a:t> Fertilization</a:t>
            </a:r>
            <a:r>
              <a:rPr lang="en-US" sz="1200" kern="1200" baseline="0" dirty="0" smtClean="0">
                <a:solidFill>
                  <a:schemeClr val="tx1"/>
                </a:solidFill>
                <a:latin typeface="+mn-lt"/>
                <a:ea typeface="+mn-ea"/>
                <a:cs typeface="+mn-cs"/>
              </a:rPr>
              <a:t> Optimization Kit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Additional</a:t>
            </a:r>
            <a:r>
              <a:rPr lang="en-US" sz="1200" b="1" kern="1200" baseline="0" dirty="0" smtClean="0">
                <a:solidFill>
                  <a:schemeClr val="tx1"/>
                </a:solidFill>
                <a:latin typeface="+mn-lt"/>
                <a:ea typeface="+mn-ea"/>
                <a:cs typeface="+mn-cs"/>
              </a:rPr>
              <a:t>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Walmart</a:t>
            </a:r>
            <a:r>
              <a:rPr lang="en-US" sz="1200" kern="1200" dirty="0" smtClean="0">
                <a:solidFill>
                  <a:schemeClr val="tx1"/>
                </a:solidFill>
                <a:latin typeface="+mn-lt"/>
                <a:ea typeface="+mn-ea"/>
                <a:cs typeface="+mn-cs"/>
              </a:rPr>
              <a:t> started out requiring</a:t>
            </a:r>
            <a:r>
              <a:rPr lang="en-US" sz="1200" kern="1200" baseline="0" dirty="0" smtClean="0">
                <a:solidFill>
                  <a:schemeClr val="tx1"/>
                </a:solidFill>
                <a:latin typeface="+mn-lt"/>
                <a:ea typeface="+mn-ea"/>
                <a:cs typeface="+mn-cs"/>
              </a:rPr>
              <a:t> their suppliers to answer questions about environmental practice. It started as an assessment exercise. At a point, they picked a group of suppliers and went through a full implementation exercise – changing their practices.  More recently, they’re picking topics – and taking those on directly.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How relevant do you find </a:t>
            </a:r>
            <a:r>
              <a:rPr lang="en-US" sz="1200" kern="1200" baseline="0" dirty="0" err="1" smtClean="0">
                <a:solidFill>
                  <a:schemeClr val="tx1"/>
                </a:solidFill>
                <a:latin typeface="+mn-lt"/>
                <a:ea typeface="+mn-ea"/>
                <a:cs typeface="+mn-cs"/>
              </a:rPr>
              <a:t>Walmart’s</a:t>
            </a:r>
            <a:r>
              <a:rPr lang="en-US" sz="1200" kern="1200" baseline="0" dirty="0" smtClean="0">
                <a:solidFill>
                  <a:schemeClr val="tx1"/>
                </a:solidFill>
                <a:latin typeface="+mn-lt"/>
                <a:ea typeface="+mn-ea"/>
                <a:cs typeface="+mn-cs"/>
              </a:rPr>
              <a:t> work to yours?</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12</a:t>
            </a:fld>
            <a:endParaRPr lang="en-US"/>
          </a:p>
        </p:txBody>
      </p:sp>
    </p:spTree>
    <p:extLst>
      <p:ext uri="{BB962C8B-B14F-4D97-AF65-F5344CB8AC3E}">
        <p14:creationId xmlns:p14="http://schemas.microsoft.com/office/powerpoint/2010/main" val="295485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j-lt"/>
                <a:ea typeface="+mn-ea"/>
                <a:cs typeface="+mn-cs"/>
              </a:rPr>
              <a:t>Coca-Cola</a:t>
            </a:r>
            <a:r>
              <a:rPr lang="en-US" sz="1200" b="1" i="0" kern="1200" baseline="0" dirty="0" smtClean="0">
                <a:solidFill>
                  <a:schemeClr val="tx1"/>
                </a:solidFill>
                <a:effectLst/>
                <a:latin typeface="+mj-lt"/>
                <a:ea typeface="+mn-ea"/>
                <a:cs typeface="+mn-cs"/>
              </a:rPr>
              <a:t> does a good job of working with suppliers on carbon disclosure (CDP Initiative). </a:t>
            </a:r>
          </a:p>
          <a:p>
            <a:pPr algn="l" defTabSz="1069088" fontAlgn="auto">
              <a:spcBef>
                <a:spcPts val="0"/>
              </a:spcBef>
              <a:spcAft>
                <a:spcPts val="0"/>
              </a:spcAft>
              <a:defRPr/>
            </a:pPr>
            <a:r>
              <a:rPr lang="en-US" sz="1200" dirty="0" smtClean="0">
                <a:solidFill>
                  <a:prstClr val="black"/>
                </a:solidFill>
                <a:latin typeface="+mj-lt"/>
                <a:ea typeface="+mn-ea"/>
              </a:rPr>
              <a:t>•Coca-Cola’s supplier response rate is above the average supplier response rate of all members in the CDP Information Request</a:t>
            </a:r>
            <a:endParaRPr lang="en-US" sz="1200" u="sng" dirty="0" smtClean="0">
              <a:solidFill>
                <a:prstClr val="black"/>
              </a:solidFill>
              <a:latin typeface="+mj-lt"/>
              <a:ea typeface="+mn-ea"/>
            </a:endParaRPr>
          </a:p>
          <a:p>
            <a:pPr algn="l" defTabSz="1069088" fontAlgn="auto">
              <a:spcBef>
                <a:spcPts val="0"/>
              </a:spcBef>
              <a:spcAft>
                <a:spcPts val="0"/>
              </a:spcAft>
              <a:defRPr/>
            </a:pPr>
            <a:r>
              <a:rPr lang="en-US" sz="1200" dirty="0" smtClean="0">
                <a:solidFill>
                  <a:prstClr val="black"/>
                </a:solidFill>
                <a:latin typeface="+mj-lt"/>
                <a:ea typeface="+mn-ea"/>
              </a:rPr>
              <a:t>•Coca-Cola’s suppliers scored above the global average in both disclosure and performance</a:t>
            </a:r>
          </a:p>
          <a:p>
            <a:pPr algn="l" defTabSz="1069088" fontAlgn="auto">
              <a:spcBef>
                <a:spcPts val="0"/>
              </a:spcBef>
              <a:spcAft>
                <a:spcPts val="0"/>
              </a:spcAft>
              <a:defRPr/>
            </a:pPr>
            <a:r>
              <a:rPr lang="en-US" sz="1200" dirty="0" smtClean="0">
                <a:solidFill>
                  <a:prstClr val="black"/>
                </a:solidFill>
                <a:latin typeface="+mj-lt"/>
                <a:ea typeface="+mn-ea"/>
              </a:rPr>
              <a:t>•Higher percentage of Coca-Cola’s suppliers set emission targets as compared to the average for suppliers of all other members</a:t>
            </a:r>
          </a:p>
          <a:p>
            <a:pPr algn="l" defTabSz="1069088" fontAlgn="auto">
              <a:spcBef>
                <a:spcPts val="0"/>
              </a:spcBef>
              <a:spcAft>
                <a:spcPts val="0"/>
              </a:spcAft>
              <a:defRPr/>
            </a:pPr>
            <a:r>
              <a:rPr lang="en-US" sz="1200" dirty="0" smtClean="0">
                <a:solidFill>
                  <a:prstClr val="black"/>
                </a:solidFill>
                <a:latin typeface="+mj-lt"/>
                <a:ea typeface="+mn-ea"/>
              </a:rPr>
              <a:t>•Coca-Cola’s suppliers are more evolved in risk and opportunity identification than the average for suppliers of other members</a:t>
            </a:r>
            <a:endParaRPr lang="en-US" sz="1200" b="1" dirty="0" smtClean="0">
              <a:solidFill>
                <a:prstClr val="black"/>
              </a:solidFill>
              <a:latin typeface="+mj-lt"/>
              <a:ea typeface="+mn-ea"/>
            </a:endParaRPr>
          </a:p>
          <a:p>
            <a:endParaRPr lang="en-US" sz="1100" b="1" i="0" kern="1200" baseline="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And Groups</a:t>
            </a:r>
            <a:r>
              <a:rPr lang="en-US" sz="1100" b="1" i="0" kern="1200" baseline="0" dirty="0" smtClean="0">
                <a:solidFill>
                  <a:schemeClr val="tx1"/>
                </a:solidFill>
                <a:effectLst/>
                <a:latin typeface="+mn-lt"/>
                <a:ea typeface="+mn-ea"/>
                <a:cs typeface="+mn-cs"/>
              </a:rPr>
              <a:t> are taking work into their own hands. For example, FEMSA in Brazil</a:t>
            </a:r>
            <a:r>
              <a:rPr lang="en-US" sz="1100" b="1" i="0" kern="1200" dirty="0" smtClean="0">
                <a:solidFill>
                  <a:schemeClr val="tx1"/>
                </a:solidFill>
                <a:effectLst/>
                <a:latin typeface="+mn-lt"/>
                <a:ea typeface="+mn-ea"/>
                <a:cs typeface="+mn-cs"/>
              </a:rPr>
              <a:t> sponsored</a:t>
            </a:r>
            <a:r>
              <a:rPr lang="en-US" sz="1100" b="1" i="0" kern="1200" baseline="0" dirty="0" smtClean="0">
                <a:solidFill>
                  <a:schemeClr val="tx1"/>
                </a:solidFill>
                <a:effectLst/>
                <a:latin typeface="+mn-lt"/>
                <a:ea typeface="+mn-ea"/>
                <a:cs typeface="+mn-cs"/>
              </a:rPr>
              <a:t> a workshop to train over 100 suppliers to carry out carbon inventories.</a:t>
            </a:r>
          </a:p>
          <a:p>
            <a:endParaRPr lang="en-US" sz="1100" b="1" i="0" kern="1200" baseline="0" dirty="0" smtClean="0">
              <a:solidFill>
                <a:schemeClr val="tx1"/>
              </a:solidFill>
              <a:effectLst/>
              <a:latin typeface="+mn-lt"/>
              <a:ea typeface="+mn-ea"/>
              <a:cs typeface="+mn-cs"/>
            </a:endParaRPr>
          </a:p>
          <a:p>
            <a:r>
              <a:rPr lang="en-US" sz="1100" b="1" i="0" kern="1200" dirty="0" smtClean="0">
                <a:solidFill>
                  <a:schemeClr val="tx1"/>
                </a:solidFill>
                <a:effectLst/>
                <a:latin typeface="+mn-lt"/>
                <a:ea typeface="+mn-ea"/>
                <a:cs typeface="+mn-cs"/>
              </a:rPr>
              <a:t>WHAT</a:t>
            </a:r>
            <a:r>
              <a:rPr lang="en-US" sz="1100" b="1" i="0" kern="1200" baseline="0" dirty="0" smtClean="0">
                <a:solidFill>
                  <a:schemeClr val="tx1"/>
                </a:solidFill>
                <a:effectLst/>
                <a:latin typeface="+mn-lt"/>
                <a:ea typeface="+mn-ea"/>
                <a:cs typeface="+mn-cs"/>
              </a:rPr>
              <a:t> IS IT</a:t>
            </a:r>
            <a:endParaRPr lang="en-US" sz="1100" b="0" i="0" kern="1200" baseline="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The program's objective is to seek the involvement of suppliers to Coke and other companies, especially those with potentially large environmental footprint (emission) in the formulation and publication of inventories of greenhouse gases. In short, the objective is to sensitize and train 100+suppliers of participating member companies in carrying out their inventories, monitoring emissions and sharing successful carbon emission reduction case studies.</a:t>
            </a:r>
          </a:p>
          <a:p>
            <a:r>
              <a:rPr lang="en-US" sz="1100" b="0" i="0" kern="1200" dirty="0" smtClean="0">
                <a:solidFill>
                  <a:schemeClr val="tx1"/>
                </a:solidFill>
                <a:effectLst/>
                <a:latin typeface="+mn-lt"/>
                <a:ea typeface="+mn-ea"/>
                <a:cs typeface="+mn-cs"/>
              </a:rPr>
              <a:t> </a:t>
            </a:r>
          </a:p>
          <a:p>
            <a:r>
              <a:rPr lang="en-US" sz="1100" b="1" i="0" kern="1200" dirty="0" smtClean="0">
                <a:solidFill>
                  <a:schemeClr val="tx1"/>
                </a:solidFill>
                <a:effectLst/>
                <a:latin typeface="+mn-lt"/>
                <a:ea typeface="+mn-ea"/>
                <a:cs typeface="+mn-cs"/>
              </a:rPr>
              <a:t>BENEFITS</a:t>
            </a:r>
          </a:p>
          <a:p>
            <a:r>
              <a:rPr lang="en-US" sz="1100" b="0" i="0" kern="1200" dirty="0" smtClean="0">
                <a:solidFill>
                  <a:schemeClr val="tx1"/>
                </a:solidFill>
                <a:effectLst/>
                <a:latin typeface="+mn-lt"/>
                <a:ea typeface="+mn-ea"/>
                <a:cs typeface="+mn-cs"/>
              </a:rPr>
              <a:t>Shared the cost of training with other companies and increase the number of participants (outreach).  Create awareness of emission by teaching one how to calculate emissions.  Engage supplier in the magnitude of their impacts and how emission reduction will be realized within the value chain.  Show that CO2 emissions = waste.</a:t>
            </a:r>
          </a:p>
          <a:p>
            <a:pPr>
              <a:lnSpc>
                <a:spcPct val="80000"/>
              </a:lnSpc>
            </a:pPr>
            <a:endParaRPr lang="en-US" sz="1200" dirty="0" smtClean="0">
              <a:solidFill>
                <a:schemeClr val="bg2">
                  <a:lumMod val="10000"/>
                </a:schemeClr>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13</a:t>
            </a:fld>
            <a:endParaRPr lang="en-US"/>
          </a:p>
        </p:txBody>
      </p:sp>
    </p:spTree>
    <p:extLst>
      <p:ext uri="{BB962C8B-B14F-4D97-AF65-F5344CB8AC3E}">
        <p14:creationId xmlns:p14="http://schemas.microsoft.com/office/powerpoint/2010/main" val="1075995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14</a:t>
            </a:fld>
            <a:endParaRPr lang="en-US"/>
          </a:p>
        </p:txBody>
      </p:sp>
    </p:spTree>
    <p:extLst>
      <p:ext uri="{BB962C8B-B14F-4D97-AF65-F5344CB8AC3E}">
        <p14:creationId xmlns:p14="http://schemas.microsoft.com/office/powerpoint/2010/main" val="287094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smtClean="0">
                <a:solidFill>
                  <a:schemeClr val="tx1"/>
                </a:solidFill>
                <a:latin typeface="+mj-lt"/>
                <a:ea typeface="+mn-ea"/>
                <a:cs typeface="+mn-cs"/>
              </a:rPr>
              <a:t>An example of collaborating with suppliers to build a better mango supply:</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 </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PROJECT</a:t>
            </a:r>
          </a:p>
          <a:p>
            <a:r>
              <a:rPr lang="en-US" sz="1200" b="0" i="0" u="none" strike="noStrike" kern="1200" baseline="0" dirty="0" smtClean="0">
                <a:solidFill>
                  <a:schemeClr val="tx1"/>
                </a:solidFill>
                <a:latin typeface="+mn-lt"/>
                <a:ea typeface="+mn-ea"/>
                <a:cs typeface="+mn-cs"/>
              </a:rPr>
              <a:t>Project </a:t>
            </a:r>
            <a:r>
              <a:rPr lang="en-US" sz="1200" b="0" i="0" u="none" strike="noStrike" kern="1200" baseline="0" dirty="0" err="1" smtClean="0">
                <a:solidFill>
                  <a:schemeClr val="tx1"/>
                </a:solidFill>
                <a:latin typeface="+mn-lt"/>
                <a:ea typeface="+mn-ea"/>
                <a:cs typeface="+mn-cs"/>
              </a:rPr>
              <a:t>Unnati</a:t>
            </a:r>
            <a:r>
              <a:rPr lang="en-US" sz="1200" b="0" i="0" u="none" strike="noStrike" kern="1200" baseline="0" dirty="0" smtClean="0">
                <a:solidFill>
                  <a:schemeClr val="tx1"/>
                </a:solidFill>
                <a:latin typeface="+mn-lt"/>
                <a:ea typeface="+mn-ea"/>
                <a:cs typeface="+mn-cs"/>
              </a:rPr>
              <a:t> is a partnership between Coca-Cola India and Jain Irrigation, Coca-Cola’s largest mango supplier in India. Jain supplies almost 60% of their mango pulp to Coca-Cola. The initiative provides field‐based training to Indian mango farmers on modern, sustainable agriculture and the adoption of the Ultra‐High Density Plantation (UHDP) technique. Through Coca-these efforts are expected to double mango yields for over 50,000 farmers, thereby increasing farmer incomes and the availability of an important commodity in Coca-Cola’s agricultural ingredient supply chain. Each company invested 1million dollars in the initiative.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Goals and Objectives:</a:t>
            </a:r>
          </a:p>
          <a:p>
            <a:r>
              <a:rPr lang="fr-FR" sz="1200" b="0" i="0" u="none" strike="noStrike" kern="1200" baseline="0" dirty="0" smtClean="0">
                <a:solidFill>
                  <a:schemeClr val="tx1"/>
                </a:solidFill>
                <a:latin typeface="+mn-lt"/>
                <a:ea typeface="+mn-ea"/>
                <a:cs typeface="+mn-cs"/>
              </a:rPr>
              <a:t>􀁸 Encourage </a:t>
            </a:r>
            <a:r>
              <a:rPr lang="fr-FR" sz="1200" b="0" i="0" u="none" strike="noStrike" kern="1200" baseline="0" dirty="0" err="1" smtClean="0">
                <a:solidFill>
                  <a:schemeClr val="tx1"/>
                </a:solidFill>
                <a:latin typeface="+mn-lt"/>
                <a:ea typeface="+mn-ea"/>
                <a:cs typeface="+mn-cs"/>
              </a:rPr>
              <a:t>sustainable</a:t>
            </a:r>
            <a:r>
              <a:rPr lang="fr-FR" sz="1200" b="0" i="0" u="none" strike="noStrike" kern="1200" baseline="0" dirty="0" smtClean="0">
                <a:solidFill>
                  <a:schemeClr val="tx1"/>
                </a:solidFill>
                <a:latin typeface="+mn-lt"/>
                <a:ea typeface="+mn-ea"/>
                <a:cs typeface="+mn-cs"/>
              </a:rPr>
              <a:t>, modern agricultural </a:t>
            </a:r>
            <a:r>
              <a:rPr lang="en-US" sz="1200" b="0" i="0" u="none" strike="noStrike" kern="1200" baseline="0" dirty="0" smtClean="0">
                <a:solidFill>
                  <a:schemeClr val="tx1"/>
                </a:solidFill>
                <a:latin typeface="+mn-lt"/>
                <a:ea typeface="+mn-ea"/>
                <a:cs typeface="+mn-cs"/>
              </a:rPr>
              <a:t>practices among Indian mango farmers, such as grafting of commercial mango varieties and special pruning, fertilization, and drip irrigation techniques</a:t>
            </a:r>
          </a:p>
          <a:p>
            <a:r>
              <a:rPr lang="en-US" sz="1200" b="0" i="0" u="none" strike="noStrike" kern="1200" baseline="0" dirty="0" smtClean="0">
                <a:solidFill>
                  <a:schemeClr val="tx1"/>
                </a:solidFill>
                <a:latin typeface="+mn-lt"/>
                <a:ea typeface="+mn-ea"/>
                <a:cs typeface="+mn-cs"/>
              </a:rPr>
              <a:t>􀁸 Establish 300 acres of UHDP demonstration plots</a:t>
            </a:r>
          </a:p>
          <a:p>
            <a:r>
              <a:rPr lang="en-US" sz="1200" b="0" i="0" u="none" strike="noStrike" kern="1200" baseline="0" dirty="0" smtClean="0">
                <a:solidFill>
                  <a:schemeClr val="tx1"/>
                </a:solidFill>
                <a:latin typeface="+mn-lt"/>
                <a:ea typeface="+mn-ea"/>
                <a:cs typeface="+mn-cs"/>
              </a:rPr>
              <a:t>􀁸 Double per acre mango yields</a:t>
            </a:r>
          </a:p>
          <a:p>
            <a:r>
              <a:rPr lang="en-US" sz="1200" b="0" i="0" u="none" strike="noStrike" kern="1200" baseline="0" dirty="0" smtClean="0">
                <a:solidFill>
                  <a:schemeClr val="tx1"/>
                </a:solidFill>
                <a:latin typeface="+mn-lt"/>
                <a:ea typeface="+mn-ea"/>
                <a:cs typeface="+mn-cs"/>
              </a:rPr>
              <a:t>􀁸 Increase income of more than 50,000 farmers over a 5‐year period through training programs</a:t>
            </a:r>
          </a:p>
          <a:p>
            <a:r>
              <a:rPr lang="en-US" sz="1200" b="0" i="0" u="none" strike="noStrike" kern="1200" baseline="0" dirty="0" smtClean="0">
                <a:solidFill>
                  <a:schemeClr val="tx1"/>
                </a:solidFill>
                <a:latin typeface="+mn-lt"/>
                <a:ea typeface="+mn-ea"/>
                <a:cs typeface="+mn-cs"/>
              </a:rPr>
              <a:t>􀁸 Decrease the quantity of water used per kilo of mango produced</a:t>
            </a:r>
            <a:r>
              <a:rPr lang="en-US" sz="1200" kern="1200" dirty="0" smtClean="0">
                <a:solidFill>
                  <a:schemeClr val="tx1"/>
                </a:solidFill>
                <a:effectLst/>
                <a:latin typeface="+mj-lt"/>
                <a:ea typeface="+mn-ea"/>
                <a:cs typeface="+mn-cs"/>
              </a:rPr>
              <a:t> </a:t>
            </a:r>
          </a:p>
          <a:p>
            <a:endParaRPr lang="en-US" sz="1200" kern="1200" baseline="0" dirty="0" smtClean="0">
              <a:solidFill>
                <a:schemeClr val="tx1"/>
              </a:solidFill>
              <a:effectLst/>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15</a:t>
            </a:fld>
            <a:endParaRPr lang="en-US"/>
          </a:p>
        </p:txBody>
      </p:sp>
    </p:spTree>
    <p:extLst>
      <p:ext uri="{BB962C8B-B14F-4D97-AF65-F5344CB8AC3E}">
        <p14:creationId xmlns:p14="http://schemas.microsoft.com/office/powerpoint/2010/main" val="1075995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Partnerships</a:t>
            </a:r>
            <a:r>
              <a:rPr lang="en-US" b="0" baseline="0" dirty="0" smtClean="0"/>
              <a:t> for driving change along the supply chain take all forms. For packaging, </a:t>
            </a:r>
            <a:r>
              <a:rPr lang="en-US" b="0" dirty="0" smtClean="0"/>
              <a:t>Coca-Cola</a:t>
            </a:r>
            <a:r>
              <a:rPr lang="en-US" b="0" baseline="0" dirty="0" smtClean="0"/>
              <a:t> formed a sustainable innovations collaborative to </a:t>
            </a:r>
            <a:r>
              <a:rPr lang="en-US" b="0" dirty="0" smtClean="0"/>
              <a:t>support new technologies in an effort to evolve today's material that is partially made from plants to a solution made entirely from plants. Member companies are making a commitment to champion and support research, expand knowledge and accelerate technology development to enable commercially viable, more sustainably sourced, 100% plant-based PET plastic while reducing the use of fossil fuels.</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By leveraging the research and development efforts of the founding companies, the PET Technology Collaborative (PTC)</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is taking the lead to affect positive change across multiple industries. PTC members are committed to researching and developing commercial solutions for PET plastic made entirely from plants and will aim to drive the development of common methodologies and standards for the use of plant-based plastic including life cycle analyses and universal terminology.</a:t>
            </a:r>
          </a:p>
          <a:p>
            <a:endParaRPr lang="en-US" dirty="0"/>
          </a:p>
        </p:txBody>
      </p:sp>
      <p:sp>
        <p:nvSpPr>
          <p:cNvPr id="4" name="Slide Number Placeholder 3"/>
          <p:cNvSpPr>
            <a:spLocks noGrp="1"/>
          </p:cNvSpPr>
          <p:nvPr>
            <p:ph type="sldNum" sz="quarter" idx="10"/>
          </p:nvPr>
        </p:nvSpPr>
        <p:spPr/>
        <p:txBody>
          <a:bodyPr/>
          <a:lstStyle/>
          <a:p>
            <a:fld id="{FAFEA31F-DA50-4C98-8927-C26E2ED0B4F4}" type="slidenum">
              <a:rPr lang="en-US" smtClean="0"/>
              <a:t>16</a:t>
            </a:fld>
            <a:endParaRPr lang="en-US"/>
          </a:p>
        </p:txBody>
      </p:sp>
    </p:spTree>
    <p:extLst>
      <p:ext uri="{BB962C8B-B14F-4D97-AF65-F5344CB8AC3E}">
        <p14:creationId xmlns:p14="http://schemas.microsoft.com/office/powerpoint/2010/main" val="88794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smtClean="0">
                <a:solidFill>
                  <a:schemeClr val="tx1"/>
                </a:solidFill>
                <a:latin typeface="+mj-lt"/>
                <a:ea typeface="+mn-ea"/>
                <a:cs typeface="+mn-cs"/>
              </a:rPr>
              <a:t>An example of collaborating with experts and suppliers on research projects to jointly identify opportunities:</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 </a:t>
            </a:r>
            <a:endParaRPr lang="en-US" sz="1200" kern="1200" dirty="0" smtClean="0">
              <a:solidFill>
                <a:schemeClr val="tx1"/>
              </a:solidFill>
              <a:effectLst/>
              <a:latin typeface="+mj-lt"/>
              <a:ea typeface="+mn-ea"/>
              <a:cs typeface="+mn-cs"/>
            </a:endParaRPr>
          </a:p>
          <a:p>
            <a:r>
              <a:rPr lang="en-US" sz="1200" b="1" kern="1200" dirty="0" smtClean="0">
                <a:solidFill>
                  <a:schemeClr val="tx1"/>
                </a:solidFill>
                <a:effectLst/>
                <a:latin typeface="+mj-lt"/>
                <a:ea typeface="+mn-ea"/>
                <a:cs typeface="+mn-cs"/>
              </a:rPr>
              <a:t>PROJECT</a:t>
            </a:r>
          </a:p>
          <a:p>
            <a:r>
              <a:rPr lang="en-US" sz="1200" kern="1200" dirty="0" err="1" smtClean="0">
                <a:solidFill>
                  <a:schemeClr val="tx1"/>
                </a:solidFill>
                <a:effectLst/>
                <a:latin typeface="+mn-lt"/>
                <a:ea typeface="+mn-ea"/>
                <a:cs typeface="+mn-cs"/>
              </a:rPr>
              <a:t>Tico</a:t>
            </a:r>
            <a:r>
              <a:rPr lang="en-US" sz="1200" kern="1200" dirty="0" smtClean="0">
                <a:solidFill>
                  <a:schemeClr val="tx1"/>
                </a:solidFill>
                <a:effectLst/>
                <a:latin typeface="+mn-lt"/>
                <a:ea typeface="+mn-ea"/>
                <a:cs typeface="+mn-cs"/>
              </a:rPr>
              <a:t> Fruit, a supplier of orange juice to Coca-Cola, is experimenting with applying a natural nitrogen fixer to reduce unnecessary fertilizer use in their orange groves, a practice that both reduces costs of farming AND reduces greenhouse gas emissions, as well as protects watersheds.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RESULTS</a:t>
            </a:r>
          </a:p>
          <a:p>
            <a:r>
              <a:rPr lang="en-US" sz="1200" kern="1200" dirty="0" err="1" smtClean="0">
                <a:solidFill>
                  <a:schemeClr val="tx1"/>
                </a:solidFill>
                <a:effectLst/>
                <a:latin typeface="+mn-lt"/>
                <a:ea typeface="+mn-ea"/>
                <a:cs typeface="+mn-cs"/>
              </a:rPr>
              <a:t>Tico</a:t>
            </a:r>
            <a:r>
              <a:rPr lang="en-US" sz="1200" kern="1200" dirty="0" smtClean="0">
                <a:solidFill>
                  <a:schemeClr val="tx1"/>
                </a:solidFill>
                <a:effectLst/>
                <a:latin typeface="+mn-lt"/>
                <a:ea typeface="+mn-ea"/>
                <a:cs typeface="+mn-cs"/>
              </a:rPr>
              <a:t> Fruit also has a large scale projects to create compost that can fertilize their groves AND minimize their costs of waste removal of used fruit.  The results to date have indicated that both of these practices have strong applications for commercial operations,</a:t>
            </a:r>
            <a:r>
              <a:rPr lang="en-US" sz="1200" kern="1200" baseline="0" dirty="0" smtClean="0">
                <a:solidFill>
                  <a:schemeClr val="tx1"/>
                </a:solidFill>
                <a:effectLst/>
                <a:latin typeface="+mn-lt"/>
                <a:ea typeface="+mn-ea"/>
                <a:cs typeface="+mn-cs"/>
              </a:rPr>
              <a:t> including lower cost of fertilizer inputs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j-lt"/>
                <a:ea typeface="+mn-ea"/>
                <a:cs typeface="+mn-cs"/>
              </a:rPr>
              <a:t> </a:t>
            </a:r>
          </a:p>
          <a:p>
            <a:r>
              <a:rPr lang="en-US" sz="1200" b="1" kern="1200" dirty="0" smtClean="0">
                <a:solidFill>
                  <a:schemeClr val="tx1"/>
                </a:solidFill>
                <a:effectLst/>
                <a:latin typeface="+mj-lt"/>
                <a:ea typeface="+mn-ea"/>
                <a:cs typeface="+mn-cs"/>
              </a:rPr>
              <a:t>RELEVANCE TO COCA-COLA</a:t>
            </a:r>
            <a:endParaRPr lang="en-US" sz="1200" kern="1200" dirty="0" smtClean="0">
              <a:solidFill>
                <a:schemeClr val="tx1"/>
              </a:solidFill>
              <a:effectLst/>
              <a:latin typeface="+mj-lt"/>
              <a:ea typeface="+mn-ea"/>
              <a:cs typeface="+mn-cs"/>
            </a:endParaRPr>
          </a:p>
          <a:p>
            <a:r>
              <a:rPr lang="en-US" sz="1200" kern="1200" dirty="0" err="1" smtClean="0">
                <a:solidFill>
                  <a:schemeClr val="tx1"/>
                </a:solidFill>
                <a:effectLst/>
                <a:latin typeface="+mj-lt"/>
                <a:ea typeface="+mn-ea"/>
                <a:cs typeface="+mn-cs"/>
              </a:rPr>
              <a:t>Tico</a:t>
            </a:r>
            <a:r>
              <a:rPr lang="en-US" sz="1200" kern="1200" dirty="0" smtClean="0">
                <a:solidFill>
                  <a:schemeClr val="tx1"/>
                </a:solidFill>
                <a:effectLst/>
                <a:latin typeface="+mj-lt"/>
                <a:ea typeface="+mn-ea"/>
                <a:cs typeface="+mn-cs"/>
              </a:rPr>
              <a:t> Fruit</a:t>
            </a:r>
            <a:r>
              <a:rPr lang="en-US" sz="1200" kern="1200" baseline="0" dirty="0" smtClean="0">
                <a:solidFill>
                  <a:schemeClr val="tx1"/>
                </a:solidFill>
                <a:effectLst/>
                <a:latin typeface="+mj-lt"/>
                <a:ea typeface="+mn-ea"/>
                <a:cs typeface="+mn-cs"/>
              </a:rPr>
              <a:t> is a significant supplier of oranges to Coca-Cola. By reducing fertilizer use at </a:t>
            </a:r>
            <a:r>
              <a:rPr lang="en-US" sz="1200" kern="1200" baseline="0" dirty="0" err="1" smtClean="0">
                <a:solidFill>
                  <a:schemeClr val="tx1"/>
                </a:solidFill>
                <a:effectLst/>
                <a:latin typeface="+mj-lt"/>
                <a:ea typeface="+mn-ea"/>
                <a:cs typeface="+mn-cs"/>
              </a:rPr>
              <a:t>Tico</a:t>
            </a:r>
            <a:r>
              <a:rPr lang="en-US" sz="1200" kern="1200" baseline="0" dirty="0" smtClean="0">
                <a:solidFill>
                  <a:schemeClr val="tx1"/>
                </a:solidFill>
                <a:effectLst/>
                <a:latin typeface="+mj-lt"/>
                <a:ea typeface="+mn-ea"/>
                <a:cs typeface="+mn-cs"/>
              </a:rPr>
              <a:t> Fruit groves, Coca-Cola reduces its footprint. </a:t>
            </a:r>
          </a:p>
          <a:p>
            <a:endParaRPr lang="en-US" sz="1200" kern="1200" baseline="0" dirty="0" smtClean="0">
              <a:solidFill>
                <a:schemeClr val="tx1"/>
              </a:solidFill>
              <a:effectLst/>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17</a:t>
            </a:fld>
            <a:endParaRPr lang="en-US"/>
          </a:p>
        </p:txBody>
      </p:sp>
    </p:spTree>
    <p:extLst>
      <p:ext uri="{BB962C8B-B14F-4D97-AF65-F5344CB8AC3E}">
        <p14:creationId xmlns:p14="http://schemas.microsoft.com/office/powerpoint/2010/main" val="1075995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 look at an example of public</a:t>
            </a:r>
            <a:r>
              <a:rPr lang="en-US" baseline="0" dirty="0" smtClean="0"/>
              <a:t> private partnership in Australia through </a:t>
            </a:r>
            <a:r>
              <a:rPr lang="en-US" baseline="0" dirty="0" err="1" smtClean="0"/>
              <a:t>Bonsucro</a:t>
            </a:r>
            <a:r>
              <a:rPr lang="en-US" baseline="0" dirty="0" smtClean="0"/>
              <a:t>. This partnership started to protect the Great Barrier Reef – but, in the end, improved farming practice, was good for farmers, good for the country, and good for Coca-Cola.</a:t>
            </a:r>
            <a:endParaRPr lang="en-US" dirty="0"/>
          </a:p>
        </p:txBody>
      </p:sp>
      <p:sp>
        <p:nvSpPr>
          <p:cNvPr id="4" name="Slide Number Placeholder 3"/>
          <p:cNvSpPr>
            <a:spLocks noGrp="1"/>
          </p:cNvSpPr>
          <p:nvPr>
            <p:ph type="sldNum" sz="quarter" idx="10"/>
          </p:nvPr>
        </p:nvSpPr>
        <p:spPr/>
        <p:txBody>
          <a:bodyPr/>
          <a:lstStyle/>
          <a:p>
            <a:fld id="{1301D3A9-58B6-40BB-95DA-9DD0298B8699}" type="slidenum">
              <a:rPr lang="en-US" smtClean="0"/>
              <a:t>18</a:t>
            </a:fld>
            <a:endParaRPr lang="en-US"/>
          </a:p>
        </p:txBody>
      </p:sp>
    </p:spTree>
    <p:extLst>
      <p:ext uri="{BB962C8B-B14F-4D97-AF65-F5344CB8AC3E}">
        <p14:creationId xmlns:p14="http://schemas.microsoft.com/office/powerpoint/2010/main" val="4219695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Queensland Watershed</a:t>
            </a:r>
            <a:r>
              <a:rPr lang="en-US" baseline="0" dirty="0" smtClean="0"/>
              <a:t> </a:t>
            </a:r>
            <a:r>
              <a:rPr lang="en-US" dirty="0" smtClean="0"/>
              <a:t>feeds</a:t>
            </a:r>
            <a:r>
              <a:rPr lang="en-US" baseline="0" dirty="0" smtClean="0"/>
              <a:t> directly into the Great Barrier Reef. You can see in the graphs that over the last century, the area under sugar cane production has increased substantially.  In line with additional cultivation, nitrogen and phosphorus fertilizers have been used and have increased dramatically in the catchment.</a:t>
            </a:r>
          </a:p>
          <a:p>
            <a:endParaRPr lang="en-US" baseline="0" dirty="0" smtClean="0"/>
          </a:p>
        </p:txBody>
      </p:sp>
      <p:sp>
        <p:nvSpPr>
          <p:cNvPr id="4" name="Slide Number Placeholder 3"/>
          <p:cNvSpPr>
            <a:spLocks noGrp="1"/>
          </p:cNvSpPr>
          <p:nvPr>
            <p:ph type="sldNum" sz="quarter" idx="10"/>
          </p:nvPr>
        </p:nvSpPr>
        <p:spPr/>
        <p:txBody>
          <a:bodyPr/>
          <a:lstStyle/>
          <a:p>
            <a:fld id="{1301D3A9-58B6-40BB-95DA-9DD0298B8699}" type="slidenum">
              <a:rPr lang="en-US" smtClean="0"/>
              <a:t>19</a:t>
            </a:fld>
            <a:endParaRPr lang="en-US"/>
          </a:p>
        </p:txBody>
      </p:sp>
    </p:spTree>
    <p:extLst>
      <p:ext uri="{BB962C8B-B14F-4D97-AF65-F5344CB8AC3E}">
        <p14:creationId xmlns:p14="http://schemas.microsoft.com/office/powerpoint/2010/main" val="149481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Climate Ambassador</a:t>
            </a:r>
            <a:r>
              <a:rPr lang="en-US" baseline="0" dirty="0" smtClean="0"/>
              <a:t> training was developed to train experts in our system to help </a:t>
            </a:r>
          </a:p>
          <a:p>
            <a:endParaRPr lang="en-US" baseline="0"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Introduction: The 2020 Climate Target and the Role of Climate Ambassadors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STRATEGIC BACKGROUND</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Coca-Cola Company is expanding its carbon targets </a:t>
            </a:r>
            <a:r>
              <a:rPr lang="en-US" sz="1200" u="sng" kern="1200" dirty="0" smtClean="0">
                <a:solidFill>
                  <a:schemeClr val="tx1"/>
                </a:solidFill>
                <a:effectLst/>
                <a:latin typeface="+mn-lt"/>
                <a:ea typeface="+mn-ea"/>
                <a:cs typeface="+mn-cs"/>
              </a:rPr>
              <a:t>from manufacturing </a:t>
            </a:r>
            <a:r>
              <a:rPr lang="en-US" sz="1200" kern="1200" dirty="0" smtClean="0">
                <a:solidFill>
                  <a:schemeClr val="tx1"/>
                </a:solidFill>
                <a:effectLst/>
                <a:latin typeface="+mn-lt"/>
                <a:ea typeface="+mn-ea"/>
                <a:cs typeface="+mn-cs"/>
              </a:rPr>
              <a:t>to encompass </a:t>
            </a:r>
            <a:r>
              <a:rPr lang="en-US" sz="1200" i="1" kern="1200" dirty="0" smtClean="0">
                <a:solidFill>
                  <a:schemeClr val="tx1"/>
                </a:solidFill>
                <a:effectLst/>
                <a:latin typeface="+mn-lt"/>
                <a:ea typeface="+mn-ea"/>
                <a:cs typeface="+mn-cs"/>
              </a:rPr>
              <a:t>additional </a:t>
            </a:r>
            <a:r>
              <a:rPr lang="en-US" sz="1200" kern="1200" dirty="0" smtClean="0">
                <a:solidFill>
                  <a:schemeClr val="tx1"/>
                </a:solidFill>
                <a:effectLst/>
                <a:latin typeface="+mn-lt"/>
                <a:ea typeface="+mn-ea"/>
                <a:cs typeface="+mn-cs"/>
              </a:rPr>
              <a:t>scope 3 elements across the </a:t>
            </a:r>
            <a:r>
              <a:rPr lang="en-US" sz="1200" u="sng" kern="1200" dirty="0" smtClean="0">
                <a:solidFill>
                  <a:schemeClr val="tx1"/>
                </a:solidFill>
                <a:effectLst/>
                <a:latin typeface="+mn-lt"/>
                <a:ea typeface="+mn-ea"/>
                <a:cs typeface="+mn-cs"/>
              </a:rPr>
              <a:t>broader supply/value chain</a:t>
            </a:r>
            <a:r>
              <a:rPr lang="en-US" sz="1200" kern="1200" dirty="0" smtClean="0">
                <a:solidFill>
                  <a:schemeClr val="tx1"/>
                </a:solidFill>
                <a:effectLst/>
                <a:latin typeface="+mn-lt"/>
                <a:ea typeface="+mn-ea"/>
                <a:cs typeface="+mn-cs"/>
              </a:rPr>
              <a:t>, including upstream (ingredients and packaging) and downstream (distribution and refrigeration).  The Company has adopted a new target to reduce the carbon footprint of the “drink in your hand” over this decade (2010-2020). This shift will require an additional set of capabilities to deliver on the new targets. For example, our employees will need to reach outside of their sphere of business control to partner with suppliers on emissions reductions projects –like reducing fertilizer use in our corn/sugar/citrus supply, reducing packaging, reducing fuel intensity in distribution, etc.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As part of building a new set of capabilities, the World Wildlife Fund partnered with The Coca-Cola Company to train a corps of Coca-Cola Climate Ambassadors as internal spokespeople and champions of climate innovation along the supply chain.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2</a:t>
            </a:fld>
            <a:endParaRPr lang="en-US"/>
          </a:p>
        </p:txBody>
      </p:sp>
    </p:spTree>
    <p:extLst>
      <p:ext uri="{BB962C8B-B14F-4D97-AF65-F5344CB8AC3E}">
        <p14:creationId xmlns:p14="http://schemas.microsoft.com/office/powerpoint/2010/main" val="2926237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mn-lt"/>
                <a:ea typeface="Calibri"/>
                <a:cs typeface="Times New Roman"/>
              </a:rPr>
              <a:t>When we think of threats to the Great Barrier Reef, outdated land management practices are probably not the first things that come to mind.  More likely you envision</a:t>
            </a:r>
            <a:r>
              <a:rPr lang="en-US" sz="1200" baseline="0" dirty="0" smtClean="0">
                <a:effectLst/>
                <a:latin typeface="+mn-lt"/>
                <a:ea typeface="Calibri"/>
                <a:cs typeface="Times New Roman"/>
              </a:rPr>
              <a:t> dynamic and diverse coral life.</a:t>
            </a:r>
            <a:r>
              <a:rPr lang="en-US" sz="1200" dirty="0" smtClean="0">
                <a:effectLst/>
                <a:latin typeface="+mn-lt"/>
                <a:ea typeface="Calibri"/>
                <a:cs typeface="Times New Roman"/>
              </a:rPr>
              <a:t> Yet runoff from sugarcane and other farms near the coast can have a severe impact. Sediment can smother corals, chemical herbicides and pesticides poison reef species, and fertilizers destabilize nutrient levels</a:t>
            </a:r>
            <a:r>
              <a:rPr lang="en-US" sz="1200" baseline="0" dirty="0" smtClean="0">
                <a:effectLst/>
                <a:latin typeface="+mn-lt"/>
                <a:ea typeface="Calibri"/>
                <a:cs typeface="Times New Roman"/>
              </a:rPr>
              <a:t> </a:t>
            </a:r>
            <a:r>
              <a:rPr lang="en-US" sz="1200" dirty="0" smtClean="0">
                <a:effectLst/>
                <a:latin typeface="+mn-lt"/>
                <a:ea typeface="Calibri"/>
                <a:cs typeface="Times New Roman"/>
              </a:rPr>
              <a:t>resulting in algal blooms that form a breeding ground for the devastating coral-eating crown-of-thorns starfish.</a:t>
            </a:r>
            <a:endParaRPr lang="en-US" dirty="0" smtClean="0"/>
          </a:p>
          <a:p>
            <a:endParaRPr lang="en-US" dirty="0"/>
          </a:p>
        </p:txBody>
      </p:sp>
      <p:sp>
        <p:nvSpPr>
          <p:cNvPr id="4" name="Slide Number Placeholder 3"/>
          <p:cNvSpPr>
            <a:spLocks noGrp="1"/>
          </p:cNvSpPr>
          <p:nvPr>
            <p:ph type="sldNum" sz="quarter" idx="10"/>
          </p:nvPr>
        </p:nvSpPr>
        <p:spPr/>
        <p:txBody>
          <a:bodyPr/>
          <a:lstStyle/>
          <a:p>
            <a:fld id="{1301D3A9-58B6-40BB-95DA-9DD0298B8699}" type="slidenum">
              <a:rPr lang="en-US" smtClean="0"/>
              <a:t>20</a:t>
            </a:fld>
            <a:endParaRPr lang="en-US"/>
          </a:p>
        </p:txBody>
      </p:sp>
    </p:spTree>
    <p:extLst>
      <p:ext uri="{BB962C8B-B14F-4D97-AF65-F5344CB8AC3E}">
        <p14:creationId xmlns:p14="http://schemas.microsoft.com/office/powerpoint/2010/main" val="1338425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overuse of fertilizer</a:t>
            </a:r>
            <a:r>
              <a:rPr lang="en-US" baseline="0" dirty="0" smtClean="0"/>
              <a:t> from </a:t>
            </a:r>
            <a:r>
              <a:rPr lang="en-US" dirty="0" smtClean="0"/>
              <a:t>agriculture is a major driver of this damage, no farmer wants it to</a:t>
            </a:r>
            <a:r>
              <a:rPr lang="en-US" baseline="0" dirty="0" smtClean="0"/>
              <a:t> happen.</a:t>
            </a:r>
            <a:r>
              <a:rPr lang="en-US" dirty="0" smtClean="0"/>
              <a:t> </a:t>
            </a:r>
            <a:r>
              <a:rPr lang="en-US" baseline="0" dirty="0" smtClean="0"/>
              <a:t>The damage is an externality of their livelihood.</a:t>
            </a:r>
          </a:p>
          <a:p>
            <a:endParaRPr lang="en-US" baseline="0" dirty="0" smtClean="0"/>
          </a:p>
          <a:p>
            <a:r>
              <a:rPr lang="en-US" sz="1200" kern="1200" dirty="0" smtClean="0">
                <a:solidFill>
                  <a:schemeClr val="tx1"/>
                </a:solidFill>
                <a:effectLst/>
                <a:latin typeface="+mn-lt"/>
                <a:ea typeface="+mn-ea"/>
                <a:cs typeface="+mn-cs"/>
              </a:rPr>
              <a:t>There </a:t>
            </a:r>
            <a:r>
              <a:rPr lang="en-US" sz="1200" kern="1200" baseline="0" dirty="0" smtClean="0">
                <a:solidFill>
                  <a:schemeClr val="tx1"/>
                </a:solidFill>
                <a:effectLst/>
                <a:latin typeface="+mn-lt"/>
                <a:ea typeface="+mn-ea"/>
                <a:cs typeface="+mn-cs"/>
              </a:rPr>
              <a:t>are better farming practices and technologies that can reduce these impacts, some of which result in lower costs, but the farmers lacked training. And some practices required </a:t>
            </a:r>
            <a:r>
              <a:rPr lang="en-US" sz="1200" kern="1200" dirty="0" smtClean="0">
                <a:solidFill>
                  <a:schemeClr val="tx1"/>
                </a:solidFill>
                <a:effectLst/>
                <a:latin typeface="+mn-lt"/>
                <a:ea typeface="+mn-ea"/>
                <a:cs typeface="+mn-cs"/>
              </a:rPr>
              <a:t>new methods and machinery. The thousands of cane-growing families in the region often struggle to make a living</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few could afford to invest in that machinery without the certainty of an immediate return.</a:t>
            </a:r>
            <a:endParaRPr lang="en-US" dirty="0"/>
          </a:p>
        </p:txBody>
      </p:sp>
      <p:sp>
        <p:nvSpPr>
          <p:cNvPr id="4" name="Slide Number Placeholder 3"/>
          <p:cNvSpPr>
            <a:spLocks noGrp="1"/>
          </p:cNvSpPr>
          <p:nvPr>
            <p:ph type="sldNum" sz="quarter" idx="10"/>
          </p:nvPr>
        </p:nvSpPr>
        <p:spPr/>
        <p:txBody>
          <a:bodyPr/>
          <a:lstStyle/>
          <a:p>
            <a:fld id="{1301D3A9-58B6-40BB-95DA-9DD0298B8699}" type="slidenum">
              <a:rPr lang="en-US" smtClean="0"/>
              <a:t>21</a:t>
            </a:fld>
            <a:endParaRPr lang="en-US"/>
          </a:p>
        </p:txBody>
      </p:sp>
    </p:spTree>
    <p:extLst>
      <p:ext uri="{BB962C8B-B14F-4D97-AF65-F5344CB8AC3E}">
        <p14:creationId xmlns:p14="http://schemas.microsoft.com/office/powerpoint/2010/main" val="2233902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That’s where Project Catalyst comes in. A partnership between WWF, natural resource management groups Reef Catchments and Dry Tropics and Terrain, The Coca-Cola Foundation, the Australian government and local sugarcane farmers, the project supports farmers to trial, monitor and share information and knowledge on cutting-edge practices to improve farm management, water quality, landscape health, farm economic viability and social well-being of rural communities.  Financial assistance to farmers in the reef catchment areas cover up to half the cost of switching to more sustainable farming practices. To</a:t>
            </a:r>
            <a:r>
              <a:rPr lang="en-US" sz="1200" kern="1200" baseline="0" dirty="0" smtClean="0">
                <a:solidFill>
                  <a:schemeClr val="tx1"/>
                </a:solidFill>
                <a:effectLst/>
                <a:latin typeface="+mn-lt"/>
                <a:ea typeface="+mn-ea"/>
                <a:cs typeface="+mn-cs"/>
              </a:rPr>
              <a:t> minimize risk of changing established practices, </a:t>
            </a:r>
            <a:r>
              <a:rPr lang="en-US" sz="1200" kern="1200" dirty="0" smtClean="0">
                <a:solidFill>
                  <a:schemeClr val="tx1"/>
                </a:solidFill>
                <a:effectLst/>
                <a:latin typeface="+mn-lt"/>
                <a:ea typeface="+mn-ea"/>
                <a:cs typeface="+mn-cs"/>
              </a:rPr>
              <a:t>Project Catalyst partners support farmers in testing practices, ranging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from new cultivation strategies to equipment modifications.</a:t>
            </a:r>
            <a:endParaRPr lang="en-US" dirty="0"/>
          </a:p>
        </p:txBody>
      </p:sp>
      <p:sp>
        <p:nvSpPr>
          <p:cNvPr id="4" name="Slide Number Placeholder 3"/>
          <p:cNvSpPr>
            <a:spLocks noGrp="1"/>
          </p:cNvSpPr>
          <p:nvPr>
            <p:ph type="sldNum" sz="quarter" idx="10"/>
          </p:nvPr>
        </p:nvSpPr>
        <p:spPr/>
        <p:txBody>
          <a:bodyPr/>
          <a:lstStyle/>
          <a:p>
            <a:fld id="{1301D3A9-58B6-40BB-95DA-9DD0298B8699}" type="slidenum">
              <a:rPr lang="en-US" smtClean="0"/>
              <a:t>22</a:t>
            </a:fld>
            <a:endParaRPr lang="en-US"/>
          </a:p>
        </p:txBody>
      </p:sp>
    </p:spTree>
    <p:extLst>
      <p:ext uri="{BB962C8B-B14F-4D97-AF65-F5344CB8AC3E}">
        <p14:creationId xmlns:p14="http://schemas.microsoft.com/office/powerpoint/2010/main" val="2233902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latin typeface="+mn-lt"/>
                <a:ea typeface="Calibri"/>
                <a:cs typeface="Times New Roman"/>
              </a:rPr>
              <a:t>When the project began in 2009, 19 farmers were involved; there are  now 78 growers who farm on more than 50,000 hectares.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effectLst/>
              <a:latin typeface="+mn-lt"/>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farmer was able to trial an automated controller to adjust the height of the cutting blade on the harvester. Sugarcane harvesting machines cut the plant at ground level; a new stalk (or </a:t>
            </a:r>
            <a:r>
              <a:rPr lang="en-US" sz="1200" kern="1200" dirty="0" err="1" smtClean="0">
                <a:solidFill>
                  <a:schemeClr val="tx1"/>
                </a:solidFill>
                <a:effectLst/>
                <a:latin typeface="+mn-lt"/>
                <a:ea typeface="+mn-ea"/>
                <a:cs typeface="+mn-cs"/>
              </a:rPr>
              <a:t>ratoon</a:t>
            </a:r>
            <a:r>
              <a:rPr lang="en-US" sz="1200" kern="1200" dirty="0" smtClean="0">
                <a:solidFill>
                  <a:schemeClr val="tx1"/>
                </a:solidFill>
                <a:effectLst/>
                <a:latin typeface="+mn-lt"/>
                <a:ea typeface="+mn-ea"/>
                <a:cs typeface="+mn-cs"/>
              </a:rPr>
              <a:t>) then grows. The cutting height is crucial – cutting too deep leads to slower germination and less production. As well as giving a lower yield, smaller plants absorb less of the fertilizer in the soil, leading to increased runoff. Less growth also means less crop residue to provide mulch for the next </a:t>
            </a:r>
            <a:r>
              <a:rPr lang="en-US" sz="1200" kern="1200" dirty="0" err="1" smtClean="0">
                <a:solidFill>
                  <a:schemeClr val="tx1"/>
                </a:solidFill>
                <a:effectLst/>
                <a:latin typeface="+mn-lt"/>
                <a:ea typeface="+mn-ea"/>
                <a:cs typeface="+mn-cs"/>
              </a:rPr>
              <a:t>ratoon</a:t>
            </a:r>
            <a:r>
              <a:rPr lang="en-US" sz="1200" kern="1200" dirty="0" smtClean="0">
                <a:solidFill>
                  <a:schemeClr val="tx1"/>
                </a:solidFill>
                <a:effectLst/>
                <a:latin typeface="+mn-lt"/>
                <a:ea typeface="+mn-ea"/>
                <a:cs typeface="+mn-cs"/>
              </a:rPr>
              <a:t> – which in turn means more chemical herbicides, fertilizers and watering. Usually the driver controls the cutter height but, soil variability makes this difficult The automated cutter uses five sonar sensors to make sure the blade is always 15mm above ground level, no matter what the ground height is. This should encourage healthy regrowth, reducing the need for chemical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B9545ED-9E13-594F-B697-23E057A6D298}"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effectLst/>
                <a:latin typeface="+mn-lt"/>
                <a:ea typeface="Calibri"/>
                <a:cs typeface="Times New Roman"/>
              </a:rPr>
              <a:t>Project Catalyst also positions farmers to be aligned</a:t>
            </a:r>
            <a:r>
              <a:rPr lang="en-US" sz="1200" baseline="0" dirty="0" smtClean="0">
                <a:effectLst/>
                <a:latin typeface="+mn-lt"/>
                <a:ea typeface="Calibri"/>
                <a:cs typeface="Times New Roman"/>
              </a:rPr>
              <a:t> with the </a:t>
            </a:r>
            <a:r>
              <a:rPr lang="en-US" sz="1200" baseline="0" dirty="0" err="1" smtClean="0">
                <a:effectLst/>
                <a:latin typeface="+mn-lt"/>
                <a:ea typeface="Calibri"/>
                <a:cs typeface="Times New Roman"/>
              </a:rPr>
              <a:t>Bonsucro</a:t>
            </a:r>
            <a:r>
              <a:rPr lang="en-US" sz="1200" baseline="0" dirty="0" smtClean="0">
                <a:effectLst/>
                <a:latin typeface="+mn-lt"/>
                <a:ea typeface="Calibri"/>
                <a:cs typeface="Times New Roman"/>
              </a:rPr>
              <a:t> certification process.  </a:t>
            </a:r>
          </a:p>
          <a:p>
            <a:endParaRPr lang="en-US" dirty="0" smtClean="0"/>
          </a:p>
          <a:p>
            <a:r>
              <a:rPr lang="en-US" sz="1200" b="1" dirty="0" smtClean="0"/>
              <a:t>RELEVANCE</a:t>
            </a:r>
            <a:r>
              <a:rPr lang="en-US" sz="1200" b="1" baseline="0" dirty="0" smtClean="0"/>
              <a:t> TO COCA-COLA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effectLst/>
                <a:latin typeface="+mn-lt"/>
                <a:ea typeface="Calibri"/>
                <a:cs typeface="Times New Roman"/>
              </a:rPr>
              <a:t>By committing to </a:t>
            </a:r>
            <a:r>
              <a:rPr lang="en-US" sz="1200" baseline="0" dirty="0" err="1" smtClean="0">
                <a:effectLst/>
                <a:latin typeface="+mn-lt"/>
                <a:ea typeface="Calibri"/>
                <a:cs typeface="Times New Roman"/>
              </a:rPr>
              <a:t>Bonsucro</a:t>
            </a:r>
            <a:r>
              <a:rPr lang="en-US" sz="1200" baseline="0" dirty="0" smtClean="0">
                <a:effectLst/>
                <a:latin typeface="+mn-lt"/>
                <a:ea typeface="Calibri"/>
                <a:cs typeface="Times New Roman"/>
              </a:rPr>
              <a:t> certified sugar, Coca-Cola sends meaningful market messages to sugar cane producers around the world that there is a marketplace for their products and that they can be rewarded for committing to sustainable practices.  It’s Project Catalyst that enables the farmers to safely make the transition from traditional practices to these new best practices.</a:t>
            </a:r>
            <a:endParaRPr lang="en-US" sz="1200" dirty="0" smtClean="0">
              <a:effectLst/>
              <a:latin typeface="+mn-lt"/>
              <a:ea typeface="Calibri"/>
              <a:cs typeface="Times New Roman"/>
            </a:endParaRPr>
          </a:p>
          <a:p>
            <a:endParaRPr lang="en-US" sz="1200" dirty="0" smtClean="0"/>
          </a:p>
          <a:p>
            <a:r>
              <a:rPr lang="en-US" sz="1200" dirty="0" smtClean="0"/>
              <a:t>WWF and nonprofit</a:t>
            </a:r>
            <a:r>
              <a:rPr lang="en-US" sz="1200" baseline="0" dirty="0" smtClean="0"/>
              <a:t> partners brought a set of capabilities to the table that Coca-Cola needs, but does not have internally. </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1C9A5475-90C9-0A45-A4CC-539814F420EF}" type="slidenum">
              <a:rPr lang="en-US" smtClean="0"/>
              <a:pPr/>
              <a:t>24</a:t>
            </a:fld>
            <a:endParaRPr lang="en-US"/>
          </a:p>
        </p:txBody>
      </p:sp>
    </p:spTree>
    <p:extLst>
      <p:ext uri="{BB962C8B-B14F-4D97-AF65-F5344CB8AC3E}">
        <p14:creationId xmlns:p14="http://schemas.microsoft.com/office/powerpoint/2010/main" val="1023215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ways that WWF</a:t>
            </a:r>
            <a:r>
              <a:rPr lang="en-US" baseline="0" dirty="0" smtClean="0"/>
              <a:t> partners on sustainable agriculture.</a:t>
            </a:r>
            <a:endParaRPr lang="en-US" dirty="0"/>
          </a:p>
        </p:txBody>
      </p:sp>
      <p:sp>
        <p:nvSpPr>
          <p:cNvPr id="4" name="Slide Number Placeholder 3"/>
          <p:cNvSpPr>
            <a:spLocks noGrp="1"/>
          </p:cNvSpPr>
          <p:nvPr>
            <p:ph type="sldNum" sz="quarter" idx="10"/>
          </p:nvPr>
        </p:nvSpPr>
        <p:spPr/>
        <p:txBody>
          <a:bodyPr/>
          <a:lstStyle/>
          <a:p>
            <a:fld id="{FAFEA31F-DA50-4C98-8927-C26E2ED0B4F4}" type="slidenum">
              <a:rPr lang="en-US" smtClean="0"/>
              <a:t>25</a:t>
            </a:fld>
            <a:endParaRPr lang="en-US"/>
          </a:p>
        </p:txBody>
      </p:sp>
    </p:spTree>
    <p:extLst>
      <p:ext uri="{BB962C8B-B14F-4D97-AF65-F5344CB8AC3E}">
        <p14:creationId xmlns:p14="http://schemas.microsoft.com/office/powerpoint/2010/main" val="4187792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FEA31F-DA50-4C98-8927-C26E2ED0B4F4}" type="slidenum">
              <a:rPr lang="en-US" smtClean="0"/>
              <a:t>26</a:t>
            </a:fld>
            <a:endParaRPr lang="en-US"/>
          </a:p>
        </p:txBody>
      </p:sp>
    </p:spTree>
    <p:extLst>
      <p:ext uri="{BB962C8B-B14F-4D97-AF65-F5344CB8AC3E}">
        <p14:creationId xmlns:p14="http://schemas.microsoft.com/office/powerpoint/2010/main" val="1283284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27</a:t>
            </a:fld>
            <a:endParaRPr lang="en-US"/>
          </a:p>
        </p:txBody>
      </p:sp>
    </p:spTree>
    <p:extLst>
      <p:ext uri="{BB962C8B-B14F-4D97-AF65-F5344CB8AC3E}">
        <p14:creationId xmlns:p14="http://schemas.microsoft.com/office/powerpoint/2010/main" val="2870945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Coca-Cola</a:t>
            </a:r>
            <a:r>
              <a:rPr lang="en-US" baseline="0" dirty="0" smtClean="0"/>
              <a:t> employees will have the Carbon Scenario Planner to help identify opportunity and set targets along your supply chain. </a:t>
            </a:r>
          </a:p>
          <a:p>
            <a:endParaRPr lang="en-US" baseline="0" dirty="0" smtClean="0"/>
          </a:p>
          <a:p>
            <a:r>
              <a:rPr lang="en-US" baseline="0" dirty="0" smtClean="0"/>
              <a:t>This is very good for understanding the opportunity, but once these targets are set, Coca-Cola and bottlers will still need to make this work WITH suppliers. You won’t know the true opportunity until you have conversations with them, understand what they’re doing now, what they have planned, and what they can get done.</a:t>
            </a:r>
            <a:endParaRPr lang="en-US" dirty="0"/>
          </a:p>
        </p:txBody>
      </p:sp>
      <p:sp>
        <p:nvSpPr>
          <p:cNvPr id="4" name="Slide Number Placeholder 3"/>
          <p:cNvSpPr>
            <a:spLocks noGrp="1"/>
          </p:cNvSpPr>
          <p:nvPr>
            <p:ph type="sldNum" sz="quarter" idx="10"/>
          </p:nvPr>
        </p:nvSpPr>
        <p:spPr/>
        <p:txBody>
          <a:bodyPr/>
          <a:lstStyle/>
          <a:p>
            <a:fld id="{FAFEA31F-DA50-4C98-8927-C26E2ED0B4F4}" type="slidenum">
              <a:rPr lang="en-US" smtClean="0"/>
              <a:t>28</a:t>
            </a:fld>
            <a:endParaRPr lang="en-US"/>
          </a:p>
        </p:txBody>
      </p:sp>
    </p:spTree>
    <p:extLst>
      <p:ext uri="{BB962C8B-B14F-4D97-AF65-F5344CB8AC3E}">
        <p14:creationId xmlns:p14="http://schemas.microsoft.com/office/powerpoint/2010/main" val="3735589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itchFamily="2" charset="2"/>
              <a:buChar char="ü"/>
            </a:pPr>
            <a:r>
              <a:rPr lang="en-US" sz="1200" b="0" dirty="0" smtClean="0">
                <a:latin typeface="+mj-lt"/>
                <a:cs typeface="Arial" pitchFamily="34" charset="0"/>
              </a:rPr>
              <a:t>Measure emissions throughout the supply chain</a:t>
            </a:r>
          </a:p>
          <a:p>
            <a:pPr lvl="0">
              <a:buFont typeface="Wingdings" pitchFamily="2" charset="2"/>
              <a:buChar char="ü"/>
            </a:pPr>
            <a:r>
              <a:rPr lang="en-US" b="0" dirty="0" smtClean="0">
                <a:latin typeface="+mj-lt"/>
                <a:sym typeface="Wingdings" pitchFamily="2" charset="2"/>
              </a:rPr>
              <a:t></a:t>
            </a:r>
            <a:r>
              <a:rPr lang="en-US" sz="1200" b="0" dirty="0" smtClean="0">
                <a:latin typeface="+mj-lt"/>
                <a:cs typeface="Arial" pitchFamily="34" charset="0"/>
              </a:rPr>
              <a:t>Partner with your internal teams in new ways to identify suppliers with greatest climate change impacts.</a:t>
            </a:r>
          </a:p>
          <a:p>
            <a:pPr lvl="0">
              <a:buFont typeface="Wingdings" pitchFamily="2" charset="2"/>
              <a:buChar char="ü"/>
            </a:pPr>
            <a:r>
              <a:rPr lang="en-US" b="0" dirty="0" smtClean="0">
                <a:latin typeface="+mj-lt"/>
                <a:sym typeface="Wingdings" pitchFamily="2" charset="2"/>
              </a:rPr>
              <a:t></a:t>
            </a:r>
            <a:r>
              <a:rPr lang="en-US" sz="1200" b="0" dirty="0" smtClean="0">
                <a:latin typeface="+mj-lt"/>
                <a:cs typeface="Arial" pitchFamily="34" charset="0"/>
              </a:rPr>
              <a:t>Make short-term and long-term operational enhancements.</a:t>
            </a:r>
          </a:p>
          <a:p>
            <a:pPr lvl="0">
              <a:buFont typeface="Wingdings" pitchFamily="2" charset="2"/>
              <a:buChar char="ü"/>
            </a:pPr>
            <a:r>
              <a:rPr lang="en-US" b="0" dirty="0" smtClean="0">
                <a:latin typeface="+mj-lt"/>
                <a:sym typeface="Wingdings" pitchFamily="2" charset="2"/>
              </a:rPr>
              <a:t></a:t>
            </a:r>
            <a:r>
              <a:rPr lang="en-US" sz="1200" b="0" dirty="0" smtClean="0">
                <a:latin typeface="+mj-lt"/>
                <a:cs typeface="Arial" pitchFamily="34" charset="0"/>
              </a:rPr>
              <a:t>Create incentives for suppliers to reduce their climate change impact.</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30</a:t>
            </a:fld>
            <a:endParaRPr lang="en-US"/>
          </a:p>
        </p:txBody>
      </p:sp>
    </p:spTree>
    <p:extLst>
      <p:ext uri="{BB962C8B-B14F-4D97-AF65-F5344CB8AC3E}">
        <p14:creationId xmlns:p14="http://schemas.microsoft.com/office/powerpoint/2010/main" val="4098327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kern="1200" dirty="0" smtClean="0">
                <a:solidFill>
                  <a:schemeClr val="tx1"/>
                </a:solidFill>
                <a:latin typeface="+mn-lt"/>
                <a:ea typeface="+mn-ea"/>
                <a:cs typeface="+mn-cs"/>
              </a:rPr>
              <a:t>We’ve learned about the why,</a:t>
            </a:r>
            <a:r>
              <a:rPr lang="pt-BR" sz="1200" b="1" kern="1200" baseline="0" dirty="0" smtClean="0">
                <a:solidFill>
                  <a:schemeClr val="tx1"/>
                </a:solidFill>
                <a:latin typeface="+mn-lt"/>
                <a:ea typeface="+mn-ea"/>
                <a:cs typeface="+mn-cs"/>
              </a:rPr>
              <a:t> the business case, and some ideas for what we can do. </a:t>
            </a:r>
            <a:r>
              <a:rPr lang="en-US" sz="1200" i="0" kern="1200" dirty="0" smtClean="0">
                <a:solidFill>
                  <a:schemeClr val="tx1"/>
                </a:solidFill>
                <a:effectLst/>
                <a:latin typeface="+mn-lt"/>
                <a:ea typeface="+mn-ea"/>
                <a:cs typeface="+mn-cs"/>
              </a:rPr>
              <a:t>In most of the cases that you’ve heard about today involve relationships</a:t>
            </a:r>
            <a:r>
              <a:rPr lang="en-US" sz="1200" i="0" kern="1200" baseline="0" dirty="0" smtClean="0">
                <a:solidFill>
                  <a:schemeClr val="tx1"/>
                </a:solidFill>
                <a:effectLst/>
                <a:latin typeface="+mn-lt"/>
                <a:ea typeface="+mn-ea"/>
                <a:cs typeface="+mn-cs"/>
              </a:rPr>
              <a:t> with suppliers.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From </a:t>
            </a:r>
            <a:r>
              <a:rPr lang="en-US" sz="1200" i="0" kern="1200" baseline="0" dirty="0" err="1" smtClean="0">
                <a:solidFill>
                  <a:schemeClr val="tx1"/>
                </a:solidFill>
                <a:effectLst/>
                <a:latin typeface="+mn-lt"/>
                <a:ea typeface="+mn-ea"/>
                <a:cs typeface="+mn-cs"/>
              </a:rPr>
              <a:t>InBev’s</a:t>
            </a:r>
            <a:r>
              <a:rPr lang="en-US" sz="1200" i="0" kern="1200" baseline="0" dirty="0" smtClean="0">
                <a:solidFill>
                  <a:schemeClr val="tx1"/>
                </a:solidFill>
                <a:effectLst/>
                <a:latin typeface="+mn-lt"/>
                <a:ea typeface="+mn-ea"/>
                <a:cs typeface="+mn-cs"/>
              </a:rPr>
              <a:t> shared logistics where </a:t>
            </a:r>
            <a:r>
              <a:rPr lang="en-US" sz="1200" i="0" kern="1200" baseline="0" dirty="0" err="1" smtClean="0">
                <a:solidFill>
                  <a:schemeClr val="tx1"/>
                </a:solidFill>
                <a:effectLst/>
                <a:latin typeface="+mn-lt"/>
                <a:ea typeface="+mn-ea"/>
                <a:cs typeface="+mn-cs"/>
              </a:rPr>
              <a:t>InBev</a:t>
            </a:r>
            <a:r>
              <a:rPr lang="en-US" sz="1200" i="0" kern="1200" baseline="0" dirty="0" smtClean="0">
                <a:solidFill>
                  <a:schemeClr val="tx1"/>
                </a:solidFill>
                <a:effectLst/>
                <a:latin typeface="+mn-lt"/>
                <a:ea typeface="+mn-ea"/>
                <a:cs typeface="+mn-cs"/>
              </a:rPr>
              <a:t> worked with its suppliers to develop joint shipping logistics and take advantage of every mile instead of sending trucks back empty.</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To </a:t>
            </a:r>
            <a:r>
              <a:rPr lang="en-US" sz="1200" i="0" kern="1200" baseline="0" dirty="0" err="1" smtClean="0">
                <a:solidFill>
                  <a:schemeClr val="tx1"/>
                </a:solidFill>
                <a:effectLst/>
                <a:latin typeface="+mn-lt"/>
                <a:ea typeface="+mn-ea"/>
                <a:cs typeface="+mn-cs"/>
              </a:rPr>
              <a:t>Stonyfield</a:t>
            </a:r>
            <a:r>
              <a:rPr lang="en-US" sz="1200" i="0" kern="1200" baseline="0" dirty="0" smtClean="0">
                <a:solidFill>
                  <a:schemeClr val="tx1"/>
                </a:solidFill>
                <a:effectLst/>
                <a:latin typeface="+mn-lt"/>
                <a:ea typeface="+mn-ea"/>
                <a:cs typeface="+mn-cs"/>
              </a:rPr>
              <a:t> Farm working with its suppliers to develop low-density plastic.</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To Tropicana collaborating with it’s orange suppliers to improve fertilization practices.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But how they do it is the question.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And to cases we haven’t discussed today like </a:t>
            </a:r>
            <a:r>
              <a:rPr lang="en-US" sz="1200" i="0" kern="1200" baseline="0" dirty="0" err="1" smtClean="0">
                <a:solidFill>
                  <a:schemeClr val="tx1"/>
                </a:solidFill>
                <a:effectLst/>
                <a:latin typeface="+mn-lt"/>
                <a:ea typeface="+mn-ea"/>
                <a:cs typeface="+mn-cs"/>
              </a:rPr>
              <a:t>SuperValu</a:t>
            </a:r>
            <a:r>
              <a:rPr lang="en-US" sz="1200" i="0" kern="1200" baseline="0" dirty="0" smtClean="0">
                <a:solidFill>
                  <a:schemeClr val="tx1"/>
                </a:solidFill>
                <a:effectLst/>
                <a:latin typeface="+mn-lt"/>
                <a:ea typeface="+mn-ea"/>
                <a:cs typeface="+mn-cs"/>
              </a:rPr>
              <a:t> – a large grocery chain that also supplies to 4000 retail outlets – working with its grape suppliers to reduce their packaging for shipping.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1" kern="1200" baseline="0" dirty="0" smtClean="0">
                <a:solidFill>
                  <a:schemeClr val="tx1"/>
                </a:solidFill>
                <a:latin typeface="+mn-lt"/>
                <a:ea typeface="+mn-ea"/>
                <a:cs typeface="+mn-cs"/>
              </a:rPr>
              <a:t>These solutions require collaboration and, like any successful solutions, require smart strategy and some behavioral change.  </a:t>
            </a:r>
            <a:r>
              <a:rPr lang="en-US" sz="1200" kern="1200" dirty="0" smtClean="0">
                <a:solidFill>
                  <a:schemeClr val="tx1"/>
                </a:solidFill>
                <a:effectLst/>
                <a:latin typeface="+mn-lt"/>
                <a:ea typeface="+mn-ea"/>
                <a:cs typeface="+mn-cs"/>
              </a:rPr>
              <a:t>Unlike climate action in energy efficiency or manufacturing areas, where</a:t>
            </a:r>
            <a:r>
              <a:rPr lang="en-US" sz="1200" kern="1200" baseline="0" dirty="0" smtClean="0">
                <a:solidFill>
                  <a:schemeClr val="tx1"/>
                </a:solidFill>
                <a:effectLst/>
                <a:latin typeface="+mn-lt"/>
                <a:ea typeface="+mn-ea"/>
                <a:cs typeface="+mn-cs"/>
              </a:rPr>
              <a:t> Coca-Cola is used to working, most of these practices </a:t>
            </a:r>
            <a:r>
              <a:rPr lang="en-US" sz="1200" kern="1200" dirty="0" smtClean="0">
                <a:solidFill>
                  <a:schemeClr val="tx1"/>
                </a:solidFill>
                <a:effectLst/>
                <a:latin typeface="+mn-lt"/>
                <a:ea typeface="+mn-ea"/>
                <a:cs typeface="+mn-cs"/>
              </a:rPr>
              <a:t>are outside of Coca-Cola’s sphere of control. Achieving results requires that Coca-Cola executives and employees work </a:t>
            </a:r>
            <a:r>
              <a:rPr lang="en-US" sz="1200" u="sng" kern="1200" dirty="0" smtClean="0">
                <a:solidFill>
                  <a:schemeClr val="tx1"/>
                </a:solidFill>
                <a:effectLst/>
                <a:latin typeface="+mn-lt"/>
                <a:ea typeface="+mn-ea"/>
                <a:cs typeface="+mn-cs"/>
              </a:rPr>
              <a:t>beyond their sphere of control </a:t>
            </a:r>
            <a:r>
              <a:rPr lang="en-US" sz="1200" kern="1200" dirty="0" smtClean="0">
                <a:solidFill>
                  <a:schemeClr val="tx1"/>
                </a:solidFill>
                <a:effectLst/>
                <a:latin typeface="+mn-lt"/>
                <a:ea typeface="+mn-ea"/>
                <a:cs typeface="+mn-cs"/>
              </a:rPr>
              <a:t>to inform, persuade, influence and engage suppliers in </a:t>
            </a:r>
            <a:r>
              <a:rPr lang="en-US" sz="1200" u="sng" kern="1200" dirty="0" smtClean="0">
                <a:solidFill>
                  <a:schemeClr val="tx1"/>
                </a:solidFill>
                <a:effectLst/>
                <a:latin typeface="+mn-lt"/>
                <a:ea typeface="+mn-ea"/>
                <a:cs typeface="+mn-cs"/>
              </a:rPr>
              <a:t>strategic business and behavioral changes.</a:t>
            </a:r>
            <a:r>
              <a:rPr lang="en-US" sz="1200" u="sng" kern="1200" baseline="0" dirty="0" smtClean="0">
                <a:solidFill>
                  <a:schemeClr val="tx1"/>
                </a:solidFill>
                <a:effectLst/>
                <a:latin typeface="+mn-lt"/>
                <a:ea typeface="+mn-ea"/>
                <a:cs typeface="+mn-cs"/>
              </a:rPr>
              <a:t> </a:t>
            </a:r>
            <a:r>
              <a:rPr lang="en-US" sz="1200" i="0" kern="1200" baseline="0" dirty="0" smtClean="0">
                <a:solidFill>
                  <a:schemeClr val="tx1"/>
                </a:solidFill>
                <a:effectLst/>
                <a:latin typeface="+mn-lt"/>
                <a:ea typeface="+mn-ea"/>
                <a:cs typeface="+mn-cs"/>
              </a:rPr>
              <a:t>To make change happen, we need to become influencers – broadening our sphere of influence.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Arial"/>
              </a:rPr>
              <a:t>We must learn how to work in alignment with other internal departments, with our suppliers, with community partners. This module talks about those relationships and also give us a guide to get started.</a:t>
            </a: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sng"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baseline="0" dirty="0" smtClean="0">
                <a:solidFill>
                  <a:schemeClr val="tx1"/>
                </a:solidFill>
                <a:effectLst/>
                <a:latin typeface="+mn-lt"/>
                <a:ea typeface="+mn-ea"/>
                <a:cs typeface="+mn-cs"/>
              </a:rPr>
              <a:t>So how do you start to work outside of your sphere of control ~ within your sphere of influence?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latin typeface="+mn-lt"/>
                <a:ea typeface="+mn-ea"/>
                <a:cs typeface="+mn-cs"/>
              </a:rPr>
              <a:t>Let’s look at a case where suppliers took on big change and consider </a:t>
            </a:r>
            <a:r>
              <a:rPr lang="en-US" sz="1200" kern="1200" baseline="0" dirty="0" smtClean="0">
                <a:solidFill>
                  <a:schemeClr val="tx1"/>
                </a:solidFill>
                <a:latin typeface="+mn-lt"/>
                <a:ea typeface="+mn-ea"/>
                <a:cs typeface="+mn-cs"/>
              </a:rPr>
              <a:t>how you can work internally, with suppliers and new partners</a:t>
            </a:r>
            <a:endParaRPr lang="en-US" sz="1200" u="sng"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a:t>
            </a:fld>
            <a:endParaRPr lang="en-US"/>
          </a:p>
        </p:txBody>
      </p:sp>
    </p:spTree>
    <p:extLst>
      <p:ext uri="{BB962C8B-B14F-4D97-AF65-F5344CB8AC3E}">
        <p14:creationId xmlns:p14="http://schemas.microsoft.com/office/powerpoint/2010/main" val="2870945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Coca-Cola</a:t>
            </a:r>
            <a:r>
              <a:rPr lang="en-US" baseline="0" dirty="0" smtClean="0"/>
              <a:t> employees will have the Carbon Scenario Planner to help identify opportunity and set targets along your supply chain. </a:t>
            </a:r>
          </a:p>
          <a:p>
            <a:endParaRPr lang="en-US" baseline="0" dirty="0" smtClean="0"/>
          </a:p>
          <a:p>
            <a:r>
              <a:rPr lang="en-US" baseline="0" dirty="0" smtClean="0"/>
              <a:t>This is very good for understanding the opportunity, but once these targets are set, Coca-Cola and bottlers will still need to make this work WITH suppliers. You won’t know the true opportunity until you have conversations with them, understand what they’re doing now, what they have planned, and what they can get done.</a:t>
            </a:r>
            <a:endParaRPr lang="en-US" dirty="0"/>
          </a:p>
        </p:txBody>
      </p:sp>
      <p:sp>
        <p:nvSpPr>
          <p:cNvPr id="4" name="Slide Number Placeholder 3"/>
          <p:cNvSpPr>
            <a:spLocks noGrp="1"/>
          </p:cNvSpPr>
          <p:nvPr>
            <p:ph type="sldNum" sz="quarter" idx="10"/>
          </p:nvPr>
        </p:nvSpPr>
        <p:spPr/>
        <p:txBody>
          <a:bodyPr/>
          <a:lstStyle/>
          <a:p>
            <a:fld id="{FAFEA31F-DA50-4C98-8927-C26E2ED0B4F4}" type="slidenum">
              <a:rPr lang="en-US" smtClean="0"/>
              <a:t>31</a:t>
            </a:fld>
            <a:endParaRPr lang="en-US"/>
          </a:p>
        </p:txBody>
      </p:sp>
    </p:spTree>
    <p:extLst>
      <p:ext uri="{BB962C8B-B14F-4D97-AF65-F5344CB8AC3E}">
        <p14:creationId xmlns:p14="http://schemas.microsoft.com/office/powerpoint/2010/main" val="3735589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32</a:t>
            </a:fld>
            <a:endParaRPr lang="en-US"/>
          </a:p>
        </p:txBody>
      </p:sp>
    </p:spTree>
    <p:extLst>
      <p:ext uri="{BB962C8B-B14F-4D97-AF65-F5344CB8AC3E}">
        <p14:creationId xmlns:p14="http://schemas.microsoft.com/office/powerpoint/2010/main" val="2870945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Calibri" pitchFamily="34" charset="0"/>
                <a:ea typeface="+mn-ea"/>
                <a:cs typeface="+mn-cs"/>
              </a:rPr>
              <a:t>R</a:t>
            </a:r>
            <a:r>
              <a:rPr lang="en-US" sz="1200" b="1" kern="1200" dirty="0" smtClean="0">
                <a:solidFill>
                  <a:schemeClr val="tx1"/>
                </a:solidFill>
                <a:effectLst/>
                <a:latin typeface="Calibri" pitchFamily="34" charset="0"/>
                <a:ea typeface="+mn-ea"/>
                <a:cs typeface="+mn-cs"/>
              </a:rPr>
              <a:t>eaching outside of your</a:t>
            </a:r>
            <a:r>
              <a:rPr lang="en-US" sz="1200" b="1" kern="1200" baseline="0" dirty="0" smtClean="0">
                <a:solidFill>
                  <a:schemeClr val="tx1"/>
                </a:solidFill>
                <a:effectLst/>
                <a:latin typeface="Calibri" pitchFamily="34" charset="0"/>
                <a:ea typeface="+mn-ea"/>
                <a:cs typeface="+mn-cs"/>
              </a:rPr>
              <a:t> sphere of influence sometimes doesn’t look very conventional.  Like Nestle and </a:t>
            </a:r>
            <a:r>
              <a:rPr lang="en-US" sz="1200" b="1" kern="1200" baseline="0" dirty="0" err="1" smtClean="0">
                <a:solidFill>
                  <a:schemeClr val="tx1"/>
                </a:solidFill>
                <a:effectLst/>
                <a:latin typeface="Calibri" pitchFamily="34" charset="0"/>
                <a:ea typeface="+mn-ea"/>
                <a:cs typeface="+mn-cs"/>
              </a:rPr>
              <a:t>Hivos</a:t>
            </a:r>
            <a:r>
              <a:rPr lang="en-US" sz="1200" b="1" kern="1200" baseline="0" dirty="0" smtClean="0">
                <a:solidFill>
                  <a:schemeClr val="tx1"/>
                </a:solidFill>
                <a:effectLst/>
                <a:latin typeface="Calibri" pitchFamily="34" charset="0"/>
                <a:ea typeface="+mn-ea"/>
                <a:cs typeface="+mn-cs"/>
              </a:rPr>
              <a:t>’ project in rural Indonesia. The problem is one that we know well:  </a:t>
            </a:r>
            <a:r>
              <a:rPr lang="en-US" sz="1200" b="1" kern="1200" dirty="0" smtClean="0">
                <a:solidFill>
                  <a:schemeClr val="tx1"/>
                </a:solidFill>
                <a:effectLst/>
                <a:latin typeface="Calibri" pitchFamily="34" charset="0"/>
                <a:ea typeface="+mn-ea"/>
                <a:cs typeface="+mn-cs"/>
              </a:rPr>
              <a:t>Methane gas from farm animals.  </a:t>
            </a:r>
            <a:r>
              <a:rPr lang="en-US" sz="1200" b="1" u="sng" kern="1200" dirty="0" smtClean="0">
                <a:solidFill>
                  <a:schemeClr val="tx1"/>
                </a:solidFill>
                <a:effectLst/>
                <a:latin typeface="Calibri" pitchFamily="34" charset="0"/>
                <a:ea typeface="+mn-ea"/>
                <a:cs typeface="+mn-cs"/>
              </a:rPr>
              <a:t>But Nestle</a:t>
            </a:r>
            <a:r>
              <a:rPr lang="en-US" sz="1200" b="1" u="sng" kern="1200" baseline="0" dirty="0" smtClean="0">
                <a:solidFill>
                  <a:schemeClr val="tx1"/>
                </a:solidFill>
                <a:effectLst/>
                <a:latin typeface="Calibri" pitchFamily="34" charset="0"/>
                <a:ea typeface="+mn-ea"/>
                <a:cs typeface="+mn-cs"/>
              </a:rPr>
              <a:t> had little capability nor expertise to manage that problem in rural settings.</a:t>
            </a:r>
            <a:r>
              <a:rPr lang="en-US" sz="1200" b="1" kern="1200" baseline="0" dirty="0" smtClean="0">
                <a:solidFill>
                  <a:schemeClr val="tx1"/>
                </a:solidFill>
                <a:effectLst/>
                <a:latin typeface="Calibri"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baseline="0" dirty="0" smtClean="0">
              <a:solidFill>
                <a:schemeClr val="tx1"/>
              </a:solidFill>
              <a:effectLst/>
              <a:latin typeface="Calibri"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Calibri" pitchFamily="34" charset="0"/>
                <a:ea typeface="+mn-ea"/>
                <a:cs typeface="+mn-cs"/>
              </a:rPr>
              <a:t>So Nestle partnered with a development group to tackle that complex problem – of bringing biogas units into rural settings.  </a:t>
            </a:r>
            <a:r>
              <a:rPr lang="en-US" sz="1200" kern="1200" dirty="0" smtClean="0">
                <a:solidFill>
                  <a:schemeClr val="tx1"/>
                </a:solidFill>
                <a:effectLst/>
                <a:latin typeface="Calibri" pitchFamily="34" charset="0"/>
                <a:ea typeface="+mn-ea"/>
                <a:cs typeface="+mn-cs"/>
              </a:rPr>
              <a:t>Nestlé’s Milk Procurement and Dairy Development Department initiated a partnership with an international development organization Humanist Institute for Development Cooperation (HIVOS) to launch two biogas projects in East Java. The first project provided dairy farmers with biogas units to convert methane from their cattle‘s manure into useable energy. (Nestle facilitated access to financial assistance, and HIVOS constructed the biogas units and provided training.)  In areas that are too remote for the Nestlé/HIVOS project to reach, like </a:t>
            </a:r>
            <a:r>
              <a:rPr lang="en-US" sz="1200" kern="1200" dirty="0" err="1" smtClean="0">
                <a:solidFill>
                  <a:schemeClr val="tx1"/>
                </a:solidFill>
                <a:effectLst/>
                <a:latin typeface="Calibri" pitchFamily="34" charset="0"/>
                <a:ea typeface="+mn-ea"/>
                <a:cs typeface="+mn-cs"/>
              </a:rPr>
              <a:t>Nestle’s</a:t>
            </a:r>
            <a:r>
              <a:rPr lang="en-US" sz="1200" kern="1200" dirty="0" smtClean="0">
                <a:solidFill>
                  <a:schemeClr val="tx1"/>
                </a:solidFill>
                <a:effectLst/>
                <a:latin typeface="Calibri" pitchFamily="34" charset="0"/>
                <a:ea typeface="+mn-ea"/>
                <a:cs typeface="+mn-cs"/>
              </a:rPr>
              <a:t> </a:t>
            </a:r>
            <a:r>
              <a:rPr lang="en-US" sz="1200" kern="1200" dirty="0" err="1" smtClean="0">
                <a:solidFill>
                  <a:schemeClr val="tx1"/>
                </a:solidFill>
                <a:effectLst/>
                <a:latin typeface="Calibri" pitchFamily="34" charset="0"/>
                <a:ea typeface="+mn-ea"/>
                <a:cs typeface="+mn-cs"/>
              </a:rPr>
              <a:t>Kejayan</a:t>
            </a:r>
            <a:r>
              <a:rPr lang="en-US" sz="1200" kern="1200" dirty="0" smtClean="0">
                <a:solidFill>
                  <a:schemeClr val="tx1"/>
                </a:solidFill>
                <a:effectLst/>
                <a:latin typeface="Calibri" pitchFamily="34" charset="0"/>
                <a:ea typeface="+mn-ea"/>
                <a:cs typeface="+mn-cs"/>
              </a:rPr>
              <a:t> factory, Nestlé set up a fund to provide dairy cooperatives with 50 small biogas units and 10 larger units.  These renewable energy technologies reduce </a:t>
            </a:r>
            <a:r>
              <a:rPr lang="en-US" sz="1200" kern="1200" dirty="0" err="1" smtClean="0">
                <a:solidFill>
                  <a:schemeClr val="tx1"/>
                </a:solidFill>
                <a:effectLst/>
                <a:latin typeface="Calibri" pitchFamily="34" charset="0"/>
                <a:ea typeface="+mn-ea"/>
                <a:cs typeface="+mn-cs"/>
              </a:rPr>
              <a:t>Nestle’s</a:t>
            </a:r>
            <a:r>
              <a:rPr lang="en-US" sz="1200" kern="1200" dirty="0" smtClean="0">
                <a:solidFill>
                  <a:schemeClr val="tx1"/>
                </a:solidFill>
                <a:effectLst/>
                <a:latin typeface="Calibri" pitchFamily="34" charset="0"/>
                <a:ea typeface="+mn-ea"/>
                <a:cs typeface="+mn-cs"/>
              </a:rPr>
              <a:t> carbon footprint while providing power for dairy farmers. </a:t>
            </a:r>
            <a:r>
              <a:rPr lang="en-US" sz="1200" kern="1200" dirty="0" err="1" smtClean="0">
                <a:solidFill>
                  <a:schemeClr val="tx1"/>
                </a:solidFill>
                <a:effectLst/>
                <a:latin typeface="Calibri" pitchFamily="34" charset="0"/>
                <a:ea typeface="+mn-ea"/>
                <a:cs typeface="+mn-cs"/>
              </a:rPr>
              <a:t>Nestle’s</a:t>
            </a:r>
            <a:r>
              <a:rPr lang="en-US" sz="1200" kern="1200" dirty="0" smtClean="0">
                <a:solidFill>
                  <a:schemeClr val="tx1"/>
                </a:solidFill>
                <a:effectLst/>
                <a:latin typeface="Calibri" pitchFamily="34" charset="0"/>
                <a:ea typeface="+mn-ea"/>
                <a:cs typeface="+mn-cs"/>
              </a:rPr>
              <a:t> goal is to set up 8,000 biogas units in total.</a:t>
            </a:r>
          </a:p>
          <a:p>
            <a:r>
              <a:rPr lang="en-US" sz="1200" kern="1200" dirty="0" smtClean="0">
                <a:solidFill>
                  <a:schemeClr val="tx1"/>
                </a:solidFill>
                <a:effectLst/>
                <a:latin typeface="Calibri" pitchFamily="34" charset="0"/>
                <a:ea typeface="+mn-ea"/>
                <a:cs typeface="+mn-cs"/>
              </a:rPr>
              <a:t> </a:t>
            </a:r>
          </a:p>
          <a:p>
            <a:pPr lvl="0"/>
            <a:r>
              <a:rPr lang="en-US" sz="1200" kern="1200" dirty="0" smtClean="0">
                <a:solidFill>
                  <a:schemeClr val="tx1"/>
                </a:solidFill>
                <a:effectLst/>
                <a:latin typeface="Calibri" pitchFamily="34" charset="0"/>
                <a:ea typeface="+mn-ea"/>
                <a:cs typeface="+mn-cs"/>
              </a:rPr>
              <a:t>Partnering with an international development organization helped Nestle reach into areas it would not otherwise reach; and provided technical and training expertise to make the project successful.  While</a:t>
            </a:r>
            <a:r>
              <a:rPr lang="en-US" sz="1200" kern="1200" baseline="0" dirty="0" smtClean="0">
                <a:solidFill>
                  <a:schemeClr val="tx1"/>
                </a:solidFill>
                <a:effectLst/>
                <a:latin typeface="Calibri" pitchFamily="34" charset="0"/>
                <a:ea typeface="+mn-ea"/>
                <a:cs typeface="+mn-cs"/>
              </a:rPr>
              <a:t> these projects might not have a significant carbon or financial return, they serve as good ways for us to reach into our communities and make the difference that we should.</a:t>
            </a:r>
          </a:p>
          <a:p>
            <a:pPr lvl="0"/>
            <a:endParaRPr lang="en-US" sz="1200" kern="1200" baseline="0" dirty="0" smtClean="0">
              <a:solidFill>
                <a:schemeClr val="tx1"/>
              </a:solidFill>
              <a:effectLst/>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Calibri" pitchFamily="34" charset="0"/>
                <a:ea typeface="+mn-ea"/>
                <a:cs typeface="+mn-cs"/>
              </a:rPr>
              <a:t>Remember when we discussed how we</a:t>
            </a:r>
            <a:r>
              <a:rPr lang="en-US" sz="1200" b="0" kern="1200" baseline="0" dirty="0" smtClean="0">
                <a:solidFill>
                  <a:schemeClr val="tx1"/>
                </a:solidFill>
                <a:effectLst/>
                <a:latin typeface="Calibri" pitchFamily="34" charset="0"/>
                <a:ea typeface="+mn-ea"/>
                <a:cs typeface="+mn-cs"/>
              </a:rPr>
              <a:t> might reduce our impact in our citrus groves? Farmer training is one of the answers. Our facilities can explore expert partners at the field level to help us with our initiatives.</a:t>
            </a:r>
          </a:p>
          <a:p>
            <a:pPr lvl="0"/>
            <a:endParaRPr lang="en-US" sz="1200" kern="1200" dirty="0" smtClean="0">
              <a:solidFill>
                <a:schemeClr val="tx1"/>
              </a:solidFill>
              <a:effectLst/>
              <a:latin typeface="Calibri" pitchFamily="34" charset="0"/>
              <a:ea typeface="+mn-ea"/>
              <a:cs typeface="+mn-cs"/>
            </a:endParaRPr>
          </a:p>
          <a:p>
            <a:r>
              <a:rPr lang="en-US" sz="1200" kern="1200" dirty="0" smtClean="0">
                <a:solidFill>
                  <a:schemeClr val="tx1"/>
                </a:solidFill>
                <a:effectLst/>
                <a:latin typeface="Calibri" pitchFamily="34" charset="0"/>
                <a:ea typeface="+mn-ea"/>
                <a:cs typeface="+mn-cs"/>
              </a:rPr>
              <a:t> </a:t>
            </a:r>
          </a:p>
          <a:p>
            <a:r>
              <a:rPr lang="en-US" sz="1200" kern="1200" dirty="0" smtClean="0">
                <a:solidFill>
                  <a:schemeClr val="tx1"/>
                </a:solidFill>
                <a:effectLst/>
                <a:latin typeface="Calibri" pitchFamily="34" charset="0"/>
                <a:ea typeface="+mn-ea"/>
                <a:cs typeface="+mn-cs"/>
              </a:rPr>
              <a:t> </a:t>
            </a:r>
          </a:p>
          <a:p>
            <a:r>
              <a:rPr lang="en-US" sz="1200" kern="1200" dirty="0" smtClean="0">
                <a:solidFill>
                  <a:schemeClr val="tx1"/>
                </a:solidFill>
                <a:effectLst/>
                <a:latin typeface="Calibri" pitchFamily="34" charset="0"/>
                <a:ea typeface="+mn-ea"/>
                <a:cs typeface="+mn-cs"/>
              </a:rPr>
              <a:t> </a:t>
            </a:r>
          </a:p>
          <a:p>
            <a:endParaRPr lang="en-US" dirty="0">
              <a:solidFill>
                <a:schemeClr val="tx1"/>
              </a:solidFill>
              <a:latin typeface="Calibri" pitchFamily="34" charset="0"/>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33</a:t>
            </a:fld>
            <a:endParaRPr lang="en-US"/>
          </a:p>
        </p:txBody>
      </p:sp>
    </p:spTree>
    <p:extLst>
      <p:ext uri="{BB962C8B-B14F-4D97-AF65-F5344CB8AC3E}">
        <p14:creationId xmlns:p14="http://schemas.microsoft.com/office/powerpoint/2010/main" val="2544379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smtClean="0">
                <a:solidFill>
                  <a:schemeClr val="tx1"/>
                </a:solidFill>
                <a:latin typeface="+mj-lt"/>
              </a:rPr>
              <a:t>Succeeding</a:t>
            </a:r>
            <a:r>
              <a:rPr lang="pt-BR" sz="1200" b="1" baseline="0" dirty="0" smtClean="0">
                <a:solidFill>
                  <a:schemeClr val="tx1"/>
                </a:solidFill>
                <a:latin typeface="+mj-lt"/>
              </a:rPr>
              <a:t> along the supply chain means succeeding in areas where we don’t always shine:</a:t>
            </a:r>
          </a:p>
          <a:p>
            <a:pPr marL="342900" indent="-342900">
              <a:buFont typeface="Arial" pitchFamily="34" charset="0"/>
              <a:buChar char="•"/>
            </a:pPr>
            <a:r>
              <a:rPr lang="pt-BR" sz="1200" b="0" baseline="0" dirty="0" smtClean="0">
                <a:solidFill>
                  <a:schemeClr val="tx1"/>
                </a:solidFill>
                <a:latin typeface="+mj-lt"/>
              </a:rPr>
              <a:t>Creativity (shared logistics!)</a:t>
            </a:r>
          </a:p>
          <a:p>
            <a:pPr marL="342900" indent="-342900">
              <a:buFont typeface="Arial" pitchFamily="34" charset="0"/>
              <a:buChar char="•"/>
            </a:pPr>
            <a:r>
              <a:rPr lang="en-US" sz="1200" b="0" kern="1200" dirty="0" smtClean="0">
                <a:solidFill>
                  <a:schemeClr val="tx1"/>
                </a:solidFill>
                <a:latin typeface="+mj-lt"/>
                <a:ea typeface="+mn-ea"/>
                <a:cs typeface="+mn-cs"/>
                <a:sym typeface="Wingdings" pitchFamily="2" charset="2"/>
              </a:rPr>
              <a:t></a:t>
            </a:r>
            <a:r>
              <a:rPr lang="pt-BR" sz="1200" b="0" baseline="0" dirty="0" smtClean="0">
                <a:solidFill>
                  <a:schemeClr val="tx1"/>
                </a:solidFill>
                <a:latin typeface="+mj-lt"/>
              </a:rPr>
              <a:t>Communications (farmer training!)</a:t>
            </a:r>
          </a:p>
          <a:p>
            <a:pPr marL="342900" indent="-342900">
              <a:buFont typeface="Arial" pitchFamily="34" charset="0"/>
              <a:buChar char="•"/>
            </a:pPr>
            <a:r>
              <a:rPr lang="en-US" sz="1200" b="0" kern="1200" dirty="0" smtClean="0">
                <a:solidFill>
                  <a:schemeClr val="tx1"/>
                </a:solidFill>
                <a:latin typeface="+mj-lt"/>
                <a:ea typeface="+mn-ea"/>
                <a:cs typeface="+mn-cs"/>
                <a:sym typeface="Wingdings" pitchFamily="2" charset="2"/>
              </a:rPr>
              <a:t></a:t>
            </a:r>
            <a:r>
              <a:rPr lang="pt-BR" sz="1200" b="0" baseline="0" dirty="0" smtClean="0">
                <a:solidFill>
                  <a:schemeClr val="tx1"/>
                </a:solidFill>
                <a:latin typeface="+mj-lt"/>
              </a:rPr>
              <a:t>Not having full control (working with suppliers who are in charge of the decisions!)</a:t>
            </a:r>
          </a:p>
          <a:p>
            <a:pPr marL="342900" indent="-342900">
              <a:buFont typeface="Arial" pitchFamily="34" charset="0"/>
              <a:buChar char="•"/>
            </a:pPr>
            <a:r>
              <a:rPr lang="en-US" sz="1200" b="0" kern="1200" dirty="0" smtClean="0">
                <a:solidFill>
                  <a:schemeClr val="tx1"/>
                </a:solidFill>
                <a:latin typeface="+mj-lt"/>
                <a:ea typeface="+mn-ea"/>
                <a:cs typeface="+mn-cs"/>
                <a:sym typeface="Wingdings" pitchFamily="2" charset="2"/>
              </a:rPr>
              <a:t></a:t>
            </a:r>
            <a:r>
              <a:rPr lang="pt-BR" sz="1200" dirty="0" smtClean="0">
                <a:solidFill>
                  <a:schemeClr val="tx1"/>
                </a:solidFill>
                <a:latin typeface="+mj-lt"/>
              </a:rPr>
              <a:t>Not being an expert </a:t>
            </a:r>
            <a:r>
              <a:rPr lang="pt-BR" sz="1200" i="1" dirty="0" smtClean="0">
                <a:solidFill>
                  <a:schemeClr val="tx1"/>
                </a:solidFill>
                <a:latin typeface="+mj-lt"/>
              </a:rPr>
              <a:t>(areas beyond your professional experience!)</a:t>
            </a:r>
          </a:p>
          <a:p>
            <a:endParaRPr lang="pt-BR" sz="1200" b="1" baseline="0" dirty="0" smtClean="0">
              <a:solidFill>
                <a:schemeClr val="tx1"/>
              </a:solidFill>
              <a:latin typeface="+mj-lt"/>
            </a:endParaRPr>
          </a:p>
          <a:p>
            <a:r>
              <a:rPr lang="pt-BR" sz="1200" b="1" baseline="0" dirty="0" smtClean="0">
                <a:solidFill>
                  <a:schemeClr val="tx1"/>
                </a:solidFill>
                <a:latin typeface="+mj-lt"/>
              </a:rPr>
              <a:t>It’s an exciting adventure – that will broaden your scope of authority, push you professionally, and bring great value to the company. How can you get started?!</a:t>
            </a:r>
          </a:p>
        </p:txBody>
      </p:sp>
      <p:sp>
        <p:nvSpPr>
          <p:cNvPr id="4" name="Slide Number Placeholder 3"/>
          <p:cNvSpPr>
            <a:spLocks noGrp="1"/>
          </p:cNvSpPr>
          <p:nvPr>
            <p:ph type="sldNum" sz="quarter" idx="10"/>
          </p:nvPr>
        </p:nvSpPr>
        <p:spPr/>
        <p:txBody>
          <a:bodyPr/>
          <a:lstStyle/>
          <a:p>
            <a:fld id="{D817C3F8-7FE1-44B2-992F-AA46AD7223CE}" type="slidenum">
              <a:rPr lang="en-US" smtClean="0"/>
              <a:t>34</a:t>
            </a:fld>
            <a:endParaRPr lang="en-US"/>
          </a:p>
        </p:txBody>
      </p:sp>
    </p:spTree>
    <p:extLst>
      <p:ext uri="{BB962C8B-B14F-4D97-AF65-F5344CB8AC3E}">
        <p14:creationId xmlns:p14="http://schemas.microsoft.com/office/powerpoint/2010/main" val="3534144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itchFamily="34" charset="0"/>
              <a:buChar char="•"/>
            </a:pPr>
            <a:r>
              <a:rPr lang="en-US" sz="1200" dirty="0" smtClean="0">
                <a:latin typeface="+mj-lt"/>
                <a:cs typeface="Arial" pitchFamily="34" charset="0"/>
              </a:rPr>
              <a:t>Share information (</a:t>
            </a:r>
            <a:r>
              <a:rPr lang="en-US" sz="1200" dirty="0" err="1" smtClean="0">
                <a:latin typeface="+mj-lt"/>
                <a:cs typeface="Arial" pitchFamily="34" charset="0"/>
              </a:rPr>
              <a:t>Danone</a:t>
            </a:r>
            <a:r>
              <a:rPr lang="en-US" sz="1200" dirty="0" smtClean="0">
                <a:latin typeface="+mj-lt"/>
                <a:cs typeface="Arial" pitchFamily="34" charset="0"/>
              </a:rPr>
              <a:t>, UPS) </a:t>
            </a:r>
          </a:p>
          <a:p>
            <a:pPr marL="457200" indent="-457200">
              <a:buFont typeface="Arial" pitchFamily="34" charset="0"/>
              <a:buChar char="•"/>
            </a:pPr>
            <a:r>
              <a:rPr lang="en-US" sz="1200" dirty="0" smtClean="0">
                <a:latin typeface="+mj-lt"/>
                <a:sym typeface="Wingdings" pitchFamily="2" charset="2"/>
              </a:rPr>
              <a:t></a:t>
            </a:r>
            <a:r>
              <a:rPr lang="en-US" sz="1200" dirty="0" smtClean="0">
                <a:latin typeface="+mj-lt"/>
                <a:cs typeface="Arial" pitchFamily="34" charset="0"/>
              </a:rPr>
              <a:t>Work to measure the opportunity (Wal-Mart/Coke, Tropicana/Earth)</a:t>
            </a:r>
          </a:p>
          <a:p>
            <a:pPr marL="457200" indent="-457200">
              <a:buFont typeface="Arial" pitchFamily="34" charset="0"/>
              <a:buChar char="•"/>
            </a:pPr>
            <a:r>
              <a:rPr lang="en-US" sz="1200" dirty="0" smtClean="0">
                <a:latin typeface="+mj-lt"/>
                <a:sym typeface="Wingdings" pitchFamily="2" charset="2"/>
              </a:rPr>
              <a:t></a:t>
            </a:r>
            <a:r>
              <a:rPr lang="en-US" sz="1200" dirty="0" smtClean="0">
                <a:latin typeface="+mj-lt"/>
                <a:cs typeface="Arial" pitchFamily="34" charset="0"/>
              </a:rPr>
              <a:t>Find common goals/targets (</a:t>
            </a:r>
            <a:r>
              <a:rPr lang="en-US" sz="1200" dirty="0" err="1" smtClean="0">
                <a:latin typeface="+mj-lt"/>
                <a:cs typeface="Arial" pitchFamily="34" charset="0"/>
              </a:rPr>
              <a:t>InBev</a:t>
            </a:r>
            <a:r>
              <a:rPr lang="en-US" sz="1200" dirty="0" smtClean="0">
                <a:latin typeface="+mj-lt"/>
                <a:cs typeface="Arial" pitchFamily="34" charset="0"/>
              </a:rPr>
              <a:t>, Cargill/Unilever)</a:t>
            </a:r>
          </a:p>
          <a:p>
            <a:pPr marL="457200" indent="-457200">
              <a:buFont typeface="Arial" pitchFamily="34" charset="0"/>
              <a:buChar char="•"/>
            </a:pPr>
            <a:r>
              <a:rPr lang="en-US" sz="1200" dirty="0" smtClean="0">
                <a:latin typeface="+mj-lt"/>
                <a:sym typeface="Wingdings" pitchFamily="2" charset="2"/>
              </a:rPr>
              <a:t></a:t>
            </a:r>
            <a:r>
              <a:rPr lang="en-US" sz="1200" dirty="0" smtClean="0">
                <a:latin typeface="+mj-lt"/>
                <a:cs typeface="Arial" pitchFamily="34" charset="0"/>
              </a:rPr>
              <a:t>Increase efficiency along the supply chain (Nestle/</a:t>
            </a:r>
            <a:r>
              <a:rPr lang="en-US" sz="1200" dirty="0" err="1" smtClean="0">
                <a:latin typeface="+mj-lt"/>
                <a:cs typeface="Arial" pitchFamily="34" charset="0"/>
              </a:rPr>
              <a:t>Hivos</a:t>
            </a:r>
            <a:r>
              <a:rPr lang="en-US" sz="1200" dirty="0" smtClean="0">
                <a:latin typeface="+mj-lt"/>
                <a:cs typeface="Arial" pitchFamily="34" charset="0"/>
              </a:rPr>
              <a:t>)</a:t>
            </a:r>
          </a:p>
          <a:p>
            <a:pPr marL="457200" indent="-457200">
              <a:buFont typeface="Arial" pitchFamily="34" charset="0"/>
              <a:buChar char="•"/>
            </a:pPr>
            <a:r>
              <a:rPr lang="en-US" sz="1200" dirty="0" smtClean="0">
                <a:latin typeface="+mj-lt"/>
                <a:sym typeface="Wingdings" pitchFamily="2" charset="2"/>
              </a:rPr>
              <a:t></a:t>
            </a:r>
            <a:r>
              <a:rPr lang="en-US" sz="1200" dirty="0" smtClean="0">
                <a:latin typeface="+mj-lt"/>
                <a:cs typeface="Arial" pitchFamily="34" charset="0"/>
              </a:rPr>
              <a:t>Reduce emissions to be more competitive (Refrigeration)</a:t>
            </a:r>
          </a:p>
          <a:p>
            <a:endParaRPr lang="pt-BR" sz="1200" dirty="0" smtClean="0">
              <a:latin typeface="+mj-lt"/>
            </a:endParaRPr>
          </a:p>
          <a:p>
            <a:r>
              <a:rPr lang="en-US" sz="1200" dirty="0" smtClean="0">
                <a:latin typeface="+mj-lt"/>
              </a:rPr>
              <a:t>Coca-Cola and Suppliers</a:t>
            </a:r>
          </a:p>
          <a:p>
            <a:pPr lvl="1"/>
            <a:r>
              <a:rPr lang="en-US" sz="1200" dirty="0" smtClean="0">
                <a:latin typeface="+mj-lt"/>
              </a:rPr>
              <a:t>Help Measure (steps)</a:t>
            </a:r>
          </a:p>
          <a:p>
            <a:pPr lvl="1"/>
            <a:r>
              <a:rPr lang="en-US" sz="1200" dirty="0" smtClean="0">
                <a:latin typeface="+mj-lt"/>
              </a:rPr>
              <a:t>Help identify opportunities</a:t>
            </a:r>
          </a:p>
          <a:p>
            <a:pPr lvl="1"/>
            <a:r>
              <a:rPr lang="en-US" sz="1200" dirty="0" smtClean="0">
                <a:latin typeface="+mj-lt"/>
              </a:rPr>
              <a:t>Help reduce emissions and be more competitive</a:t>
            </a:r>
          </a:p>
          <a:p>
            <a:r>
              <a:rPr lang="en-US" sz="1200" dirty="0" smtClean="0">
                <a:latin typeface="+mj-lt"/>
              </a:rPr>
              <a:t>Supplier and supplier</a:t>
            </a:r>
          </a:p>
          <a:p>
            <a:pPr lvl="1"/>
            <a:r>
              <a:rPr lang="en-US" sz="1200" dirty="0" smtClean="0">
                <a:latin typeface="+mj-lt"/>
              </a:rPr>
              <a:t>Exchange information</a:t>
            </a:r>
          </a:p>
          <a:p>
            <a:pPr lvl="1"/>
            <a:r>
              <a:rPr lang="en-US" sz="1200" dirty="0" smtClean="0">
                <a:latin typeface="+mj-lt"/>
              </a:rPr>
              <a:t>Exchange resources (trash to treasure)</a:t>
            </a:r>
          </a:p>
          <a:p>
            <a:pPr lvl="1"/>
            <a:r>
              <a:rPr lang="en-US" sz="1200" dirty="0" smtClean="0">
                <a:latin typeface="+mj-lt"/>
              </a:rPr>
              <a:t>Increase efficiency within the supply chain</a:t>
            </a:r>
          </a:p>
          <a:p>
            <a:r>
              <a:rPr lang="en-US" sz="1200" dirty="0" smtClean="0">
                <a:latin typeface="+mj-lt"/>
              </a:rPr>
              <a:t>Partnering with Experts and Nonprofits</a:t>
            </a:r>
          </a:p>
          <a:p>
            <a:pPr lvl="1"/>
            <a:r>
              <a:rPr lang="en-US" sz="1200" dirty="0" smtClean="0">
                <a:latin typeface="+mj-lt"/>
              </a:rPr>
              <a:t>Exchange information</a:t>
            </a:r>
          </a:p>
          <a:p>
            <a:pPr lvl="1"/>
            <a:r>
              <a:rPr lang="en-US" sz="1200" dirty="0" smtClean="0">
                <a:latin typeface="+mj-lt"/>
              </a:rPr>
              <a:t>Exchange resources (trash to treasure)</a:t>
            </a:r>
          </a:p>
          <a:p>
            <a:pPr lvl="1"/>
            <a:r>
              <a:rPr lang="en-US" sz="1200" dirty="0" smtClean="0">
                <a:latin typeface="+mj-lt"/>
              </a:rPr>
              <a:t>Increase efficiency within the supply chain</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35</a:t>
            </a:fld>
            <a:endParaRPr lang="en-US"/>
          </a:p>
        </p:txBody>
      </p:sp>
    </p:spTree>
    <p:extLst>
      <p:ext uri="{BB962C8B-B14F-4D97-AF65-F5344CB8AC3E}">
        <p14:creationId xmlns:p14="http://schemas.microsoft.com/office/powerpoint/2010/main" val="3534144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pitchFamily="2" charset="2"/>
              <a:buChar char="ü"/>
            </a:pPr>
            <a:r>
              <a:rPr lang="en-US" sz="1200" b="0" dirty="0" smtClean="0">
                <a:latin typeface="+mj-lt"/>
                <a:cs typeface="Arial" pitchFamily="34" charset="0"/>
              </a:rPr>
              <a:t>Measure emissions throughout the supply chain</a:t>
            </a:r>
          </a:p>
          <a:p>
            <a:pPr lvl="0">
              <a:buFont typeface="Wingdings" pitchFamily="2" charset="2"/>
              <a:buChar char="ü"/>
            </a:pPr>
            <a:r>
              <a:rPr lang="en-US" b="0" dirty="0" smtClean="0">
                <a:latin typeface="+mj-lt"/>
                <a:sym typeface="Wingdings" pitchFamily="2" charset="2"/>
              </a:rPr>
              <a:t></a:t>
            </a:r>
            <a:r>
              <a:rPr lang="en-US" sz="1200" b="0" dirty="0" smtClean="0">
                <a:latin typeface="+mj-lt"/>
                <a:cs typeface="Arial" pitchFamily="34" charset="0"/>
              </a:rPr>
              <a:t>Partner with your internal teams in new ways to identify suppliers with greatest climate change impacts.</a:t>
            </a:r>
          </a:p>
          <a:p>
            <a:pPr lvl="0">
              <a:buFont typeface="Wingdings" pitchFamily="2" charset="2"/>
              <a:buChar char="ü"/>
            </a:pPr>
            <a:r>
              <a:rPr lang="en-US" b="0" dirty="0" smtClean="0">
                <a:latin typeface="+mj-lt"/>
                <a:sym typeface="Wingdings" pitchFamily="2" charset="2"/>
              </a:rPr>
              <a:t></a:t>
            </a:r>
            <a:r>
              <a:rPr lang="en-US" sz="1200" b="0" dirty="0" smtClean="0">
                <a:latin typeface="+mj-lt"/>
                <a:cs typeface="Arial" pitchFamily="34" charset="0"/>
              </a:rPr>
              <a:t>Make short-term and long-term operational enhancements.</a:t>
            </a:r>
          </a:p>
          <a:p>
            <a:pPr lvl="0">
              <a:buFont typeface="Wingdings" pitchFamily="2" charset="2"/>
              <a:buChar char="ü"/>
            </a:pPr>
            <a:r>
              <a:rPr lang="en-US" b="0" dirty="0" smtClean="0">
                <a:latin typeface="+mj-lt"/>
                <a:sym typeface="Wingdings" pitchFamily="2" charset="2"/>
              </a:rPr>
              <a:t></a:t>
            </a:r>
            <a:r>
              <a:rPr lang="en-US" sz="1200" b="0" dirty="0" smtClean="0">
                <a:latin typeface="+mj-lt"/>
                <a:cs typeface="Arial" pitchFamily="34" charset="0"/>
              </a:rPr>
              <a:t>Create incentives for suppliers to reduce their climate change impact.</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36</a:t>
            </a:fld>
            <a:endParaRPr lang="en-US"/>
          </a:p>
        </p:txBody>
      </p:sp>
    </p:spTree>
    <p:extLst>
      <p:ext uri="{BB962C8B-B14F-4D97-AF65-F5344CB8AC3E}">
        <p14:creationId xmlns:p14="http://schemas.microsoft.com/office/powerpoint/2010/main" val="4098327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resources help you think about how to partner on climate projects.</a:t>
            </a:r>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37</a:t>
            </a:fld>
            <a:endParaRPr lang="en-US"/>
          </a:p>
        </p:txBody>
      </p:sp>
    </p:spTree>
    <p:extLst>
      <p:ext uri="{BB962C8B-B14F-4D97-AF65-F5344CB8AC3E}">
        <p14:creationId xmlns:p14="http://schemas.microsoft.com/office/powerpoint/2010/main" val="13914553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38</a:t>
            </a:fld>
            <a:endParaRPr lang="en-US"/>
          </a:p>
        </p:txBody>
      </p:sp>
    </p:spTree>
    <p:extLst>
      <p:ext uri="{BB962C8B-B14F-4D97-AF65-F5344CB8AC3E}">
        <p14:creationId xmlns:p14="http://schemas.microsoft.com/office/powerpoint/2010/main" val="3983913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Closing</a:t>
            </a:r>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39</a:t>
            </a:fld>
            <a:endParaRPr lang="en-US"/>
          </a:p>
        </p:txBody>
      </p:sp>
    </p:spTree>
    <p:extLst>
      <p:ext uri="{BB962C8B-B14F-4D97-AF65-F5344CB8AC3E}">
        <p14:creationId xmlns:p14="http://schemas.microsoft.com/office/powerpoint/2010/main" val="287094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example from other companies:  </a:t>
            </a:r>
            <a:r>
              <a:rPr lang="en-US" sz="1200" kern="1200" dirty="0" smtClean="0">
                <a:solidFill>
                  <a:schemeClr val="tx1"/>
                </a:solidFill>
                <a:effectLst/>
                <a:latin typeface="+mn-lt"/>
                <a:ea typeface="+mn-ea"/>
                <a:cs typeface="+mn-cs"/>
              </a:rPr>
              <a:t>Unilever plans to double the size of its business while halving the environmental impact of its products by 2020. To reach its goals, Unilever must partner with suppliers to, among other things, ensure good soil and fertilizer management.  They increased their</a:t>
            </a:r>
            <a:r>
              <a:rPr lang="en-US" sz="1200" kern="1200" baseline="0" dirty="0" smtClean="0">
                <a:solidFill>
                  <a:schemeClr val="tx1"/>
                </a:solidFill>
                <a:effectLst/>
                <a:latin typeface="+mn-lt"/>
                <a:ea typeface="+mn-ea"/>
                <a:cs typeface="+mn-cs"/>
              </a:rPr>
              <a:t> sustainable sourcing from 24% to 10%.</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this case, </a:t>
            </a:r>
            <a:r>
              <a:rPr lang="en-US" sz="1200" kern="1200" dirty="0" smtClean="0">
                <a:solidFill>
                  <a:schemeClr val="tx1"/>
                </a:solidFill>
                <a:effectLst/>
                <a:latin typeface="+mn-lt"/>
                <a:ea typeface="+mn-ea"/>
                <a:cs typeface="+mn-cs"/>
              </a:rPr>
              <a:t>Unilever partnered with its supplier Cargill (Refined Oils in Europe) to build a sustainable supply of oilseed rape. (Oilseed rape is an ingredient in dressings and spreads like mayonnaise.)  </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How they did it:</a:t>
            </a:r>
          </a:p>
          <a:p>
            <a:pPr marL="171450" lvl="0" indent="-171450">
              <a:buFont typeface="Arial" pitchFamily="34" charset="0"/>
              <a:buChar char="•"/>
            </a:pPr>
            <a:r>
              <a:rPr lang="en-US" sz="1200" kern="1200" dirty="0" smtClean="0">
                <a:solidFill>
                  <a:schemeClr val="tx1"/>
                </a:solidFill>
                <a:effectLst/>
                <a:latin typeface="+mn-lt"/>
                <a:ea typeface="+mn-ea"/>
                <a:cs typeface="+mn-cs"/>
              </a:rPr>
              <a:t>(Share Information) Unilever</a:t>
            </a:r>
            <a:r>
              <a:rPr lang="en-US" sz="1200" kern="1200" baseline="0" dirty="0" smtClean="0">
                <a:solidFill>
                  <a:schemeClr val="tx1"/>
                </a:solidFill>
                <a:effectLst/>
                <a:latin typeface="+mn-lt"/>
                <a:ea typeface="+mn-ea"/>
                <a:cs typeface="+mn-cs"/>
              </a:rPr>
              <a:t> came to Cargill to discuss opportunity. They wanted to cover 5% of their supply.</a:t>
            </a:r>
          </a:p>
          <a:p>
            <a:pPr marL="171450" lvl="0" indent="-171450">
              <a:buFont typeface="Arial" pitchFamily="34" charset="0"/>
              <a:buChar char="•"/>
            </a:pPr>
            <a:r>
              <a:rPr lang="en-US" sz="1200" kern="1200" baseline="0" dirty="0" smtClean="0">
                <a:solidFill>
                  <a:schemeClr val="tx1"/>
                </a:solidFill>
                <a:effectLst/>
                <a:latin typeface="+mn-lt"/>
                <a:ea typeface="+mn-ea"/>
                <a:cs typeface="+mn-cs"/>
              </a:rPr>
              <a:t>(Identified Opportunity): </a:t>
            </a:r>
            <a:r>
              <a:rPr lang="en-US" sz="1200" kern="1200" dirty="0" smtClean="0">
                <a:solidFill>
                  <a:schemeClr val="tx1"/>
                </a:solidFill>
                <a:effectLst/>
                <a:latin typeface="+mn-lt"/>
                <a:ea typeface="+mn-ea"/>
                <a:cs typeface="+mn-cs"/>
              </a:rPr>
              <a:t>Cargill (Unilever’s supplier) mapped out the Unilever rapeseed supply chain from farm to end product in the Salzgitter region </a:t>
            </a:r>
          </a:p>
          <a:p>
            <a:pPr marL="171450" lvl="0" indent="-171450">
              <a:buFont typeface="Arial" pitchFamily="34" charset="0"/>
              <a:buChar char="•"/>
            </a:pPr>
            <a:r>
              <a:rPr lang="en-US" sz="1200" kern="1200" dirty="0" smtClean="0">
                <a:solidFill>
                  <a:schemeClr val="tx1"/>
                </a:solidFill>
                <a:effectLst/>
                <a:latin typeface="+mn-lt"/>
                <a:ea typeface="+mn-ea"/>
                <a:cs typeface="+mn-cs"/>
              </a:rPr>
              <a:t>(Partnered):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Unilever and Cargill prepared the necessary sustainability criteria. </a:t>
            </a:r>
          </a:p>
          <a:p>
            <a:pPr marL="171450" lvl="0" indent="-171450">
              <a:buFont typeface="Arial" pitchFamily="34" charset="0"/>
              <a:buChar char="•"/>
            </a:pPr>
            <a:r>
              <a:rPr lang="en-US" sz="1200" kern="1200" dirty="0" smtClean="0">
                <a:solidFill>
                  <a:schemeClr val="tx1"/>
                </a:solidFill>
                <a:effectLst/>
                <a:latin typeface="+mn-lt"/>
                <a:ea typeface="+mn-ea"/>
                <a:cs typeface="+mn-cs"/>
              </a:rPr>
              <a:t>(Set Goals):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Sustainability criteria include energy use and soil management. </a:t>
            </a:r>
            <a:r>
              <a:rPr lang="en-US" sz="1200" i="1" kern="1200" dirty="0" smtClean="0">
                <a:solidFill>
                  <a:schemeClr val="tx1"/>
                </a:solidFill>
                <a:effectLst/>
                <a:latin typeface="+mn-lt"/>
                <a:ea typeface="+mn-ea"/>
                <a:cs typeface="+mn-cs"/>
              </a:rPr>
              <a:t>Full criteria are available in case.</a:t>
            </a:r>
            <a:endParaRPr lang="en-US"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(Manage):  Cargill partnered with farmer cooperative to perform pilot study. Farmers are interested in this study because their end customer wants a sustainable product.</a:t>
            </a:r>
          </a:p>
          <a:p>
            <a:pPr marL="171450" lvl="0" indent="-171450">
              <a:buFont typeface="Arial" pitchFamily="34" charset="0"/>
              <a:buChar char="•"/>
            </a:pPr>
            <a:r>
              <a:rPr lang="en-US" sz="1200" kern="1200" dirty="0" smtClean="0">
                <a:solidFill>
                  <a:schemeClr val="tx1"/>
                </a:solidFill>
                <a:effectLst/>
                <a:latin typeface="+mn-lt"/>
                <a:ea typeface="+mn-ea"/>
                <a:cs typeface="+mn-cs"/>
              </a:rPr>
              <a:t>Cargill selected farmers for pilot testing:</a:t>
            </a:r>
          </a:p>
          <a:p>
            <a:pPr marL="628650" lvl="1" indent="-171450">
              <a:buFont typeface="Arial" pitchFamily="34" charset="0"/>
              <a:buChar char="•"/>
            </a:pPr>
            <a:r>
              <a:rPr lang="en-US" sz="1200" kern="1200" dirty="0" smtClean="0">
                <a:solidFill>
                  <a:schemeClr val="tx1"/>
                </a:solidFill>
                <a:effectLst/>
                <a:latin typeface="+mn-lt"/>
                <a:ea typeface="+mn-ea"/>
                <a:cs typeface="+mn-cs"/>
              </a:rPr>
              <a:t>Different size and different soil quality </a:t>
            </a:r>
          </a:p>
          <a:p>
            <a:pPr marL="628650" lvl="1" indent="-171450">
              <a:buFont typeface="Arial" pitchFamily="34" charset="0"/>
              <a:buChar char="•"/>
            </a:pPr>
            <a:r>
              <a:rPr lang="en-US" sz="1200" kern="1200" dirty="0" smtClean="0">
                <a:solidFill>
                  <a:schemeClr val="tx1"/>
                </a:solidFill>
                <a:effectLst/>
                <a:latin typeface="+mn-lt"/>
                <a:ea typeface="+mn-ea"/>
                <a:cs typeface="+mn-cs"/>
              </a:rPr>
              <a:t>Communication via farmer cooperative </a:t>
            </a: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RESULTS</a:t>
            </a:r>
          </a:p>
          <a:p>
            <a:r>
              <a:rPr lang="en-US" sz="1200" kern="1200" dirty="0" smtClean="0">
                <a:solidFill>
                  <a:schemeClr val="tx1"/>
                </a:solidFill>
                <a:effectLst/>
                <a:latin typeface="+mn-lt"/>
                <a:ea typeface="+mn-ea"/>
                <a:cs typeface="+mn-cs"/>
              </a:rPr>
              <a:t>The companies were able to jointly deliver a sustainable supply of rapeseed oil in 2012.</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RELEVANCE TO COCA-COLA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By partnering with suppliers, Coca-Cola bottlers can green their supply chains. Outreach, planning, and communications to suppliers are the first step in these projects.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latin typeface="+mn-lt"/>
                <a:ea typeface="+mn-ea"/>
                <a:cs typeface="+mn-cs"/>
              </a:rPr>
              <a:t>How can suppliers work with suppliers? We talked about Coca-Cola fertilizer work with Kellogg, Smithfield, etc. How else?</a:t>
            </a:r>
          </a:p>
          <a:p>
            <a:pPr marL="628650" lvl="1" indent="-171450">
              <a:buFont typeface="Arial" pitchFamily="34" charset="0"/>
              <a:buChar char="•"/>
            </a:pPr>
            <a:r>
              <a:rPr lang="en-US" sz="1200" kern="1200" dirty="0" smtClean="0">
                <a:solidFill>
                  <a:schemeClr val="tx1"/>
                </a:solidFill>
                <a:latin typeface="+mn-lt"/>
                <a:ea typeface="+mn-ea"/>
                <a:cs typeface="+mn-cs"/>
              </a:rPr>
              <a:t>Exchange information</a:t>
            </a:r>
          </a:p>
          <a:p>
            <a:pPr marL="628650" lvl="1" indent="-171450">
              <a:buFont typeface="Arial" pitchFamily="34" charset="0"/>
              <a:buChar char="•"/>
            </a:pPr>
            <a:r>
              <a:rPr lang="en-US" sz="1200" kern="1200" dirty="0" smtClean="0">
                <a:solidFill>
                  <a:schemeClr val="tx1"/>
                </a:solidFill>
                <a:latin typeface="+mn-lt"/>
                <a:ea typeface="+mn-ea"/>
                <a:cs typeface="+mn-cs"/>
              </a:rPr>
              <a:t>Exchange resources (trash to treasure)</a:t>
            </a:r>
          </a:p>
          <a:p>
            <a:pPr marL="628650" lvl="1" indent="-171450">
              <a:buFont typeface="Arial" pitchFamily="34" charset="0"/>
              <a:buChar char="•"/>
            </a:pPr>
            <a:r>
              <a:rPr lang="en-US" sz="1200" kern="1200" dirty="0" smtClean="0">
                <a:solidFill>
                  <a:schemeClr val="tx1"/>
                </a:solidFill>
                <a:latin typeface="+mn-lt"/>
                <a:ea typeface="+mn-ea"/>
                <a:cs typeface="+mn-cs"/>
              </a:rPr>
              <a:t>Increase efficiency within the supply chain</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a:lnSpc>
                <a:spcPct val="80000"/>
              </a:lnSpc>
            </a:pPr>
            <a:endParaRPr lang="en-US" sz="1200" dirty="0" smtClean="0">
              <a:solidFill>
                <a:schemeClr val="bg2">
                  <a:lumMod val="10000"/>
                </a:schemeClr>
              </a:solidFill>
              <a:latin typeface="Arial"/>
              <a:cs typeface="Arial"/>
            </a:endParaRPr>
          </a:p>
          <a:p>
            <a:endParaRPr lang="en-US" dirty="0" smtClean="0"/>
          </a:p>
          <a:p>
            <a:endParaRPr lang="en-US" sz="1200" kern="1200" baseline="0" dirty="0" smtClean="0">
              <a:solidFill>
                <a:schemeClr val="tx1"/>
              </a:solidFill>
              <a:effectLst/>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4</a:t>
            </a:fld>
            <a:endParaRPr lang="en-US"/>
          </a:p>
        </p:txBody>
      </p:sp>
    </p:spTree>
    <p:extLst>
      <p:ext uri="{BB962C8B-B14F-4D97-AF65-F5344CB8AC3E}">
        <p14:creationId xmlns:p14="http://schemas.microsoft.com/office/powerpoint/2010/main" val="107599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The commonality that we’ve discussed today that the sustainability and climate professionals work very closely with procurement, fleet, or other internal departments to understand opportunities (that they might not have seen before), to communicate their goals – and to jointly explore opportunities with their suppliers and partners.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First things first: Bringing the message to your own colleagues is an important way forward.  </a:t>
            </a: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baseline="0" dirty="0" smtClean="0">
                <a:solidFill>
                  <a:schemeClr val="tx1"/>
                </a:solidFill>
                <a:latin typeface="+mn-lt"/>
                <a:ea typeface="+mn-ea"/>
                <a:cs typeface="+mn-cs"/>
              </a:rPr>
              <a:t>How can you leave here ready to do that?</a:t>
            </a: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Arial"/>
              </a:rPr>
              <a:t>For</a:t>
            </a:r>
            <a:r>
              <a:rPr lang="en-US" sz="1200" kern="1200" baseline="0" dirty="0" smtClean="0">
                <a:solidFill>
                  <a:schemeClr val="tx1"/>
                </a:solidFill>
                <a:latin typeface="+mn-lt"/>
                <a:ea typeface="+mn-ea"/>
                <a:cs typeface="Arial"/>
              </a:rPr>
              <a:t> Coca-Cola to act along the value chain, we must learn how to work in alignment with other internal departments. </a:t>
            </a:r>
            <a:endParaRPr lang="en-US" sz="1200" i="0" kern="1200" baseline="0" dirty="0" smtClean="0">
              <a:solidFill>
                <a:schemeClr val="tx1"/>
              </a:solidFill>
              <a:effectLst/>
              <a:latin typeface="+mn-lt"/>
              <a:ea typeface="+mn-ea"/>
              <a:cs typeface="+mn-cs"/>
            </a:endParaRPr>
          </a:p>
          <a:p>
            <a:endParaRPr lang="en-US" sz="1200" b="1"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DISCUSSION</a:t>
            </a:r>
          </a:p>
          <a:p>
            <a:pPr marL="171450" indent="-171450">
              <a:buFont typeface="Arial" pitchFamily="34" charset="0"/>
              <a:buChar char="•"/>
            </a:pPr>
            <a:r>
              <a:rPr lang="en-US" sz="1200" b="0" i="0" kern="1200" baseline="0" dirty="0" smtClean="0">
                <a:solidFill>
                  <a:schemeClr val="tx1"/>
                </a:solidFill>
                <a:effectLst/>
                <a:latin typeface="+mn-lt"/>
                <a:ea typeface="+mn-ea"/>
                <a:cs typeface="+mn-cs"/>
              </a:rPr>
              <a:t>Before even understanding what your priorities are, who in your organization should you start educating now? </a:t>
            </a:r>
          </a:p>
          <a:p>
            <a:pPr marL="628650" lvl="1" indent="-171450">
              <a:buFont typeface="Arial" pitchFamily="34" charset="0"/>
              <a:buChar char="•"/>
            </a:pPr>
            <a:r>
              <a:rPr lang="en-US" sz="1200" b="0" i="0" kern="1200" baseline="0" dirty="0" smtClean="0">
                <a:solidFill>
                  <a:schemeClr val="tx1"/>
                </a:solidFill>
                <a:effectLst/>
                <a:latin typeface="+mn-lt"/>
                <a:ea typeface="+mn-ea"/>
                <a:cs typeface="+mn-cs"/>
              </a:rPr>
              <a:t>Ingredients</a:t>
            </a:r>
          </a:p>
          <a:p>
            <a:pPr marL="628650" lvl="1" indent="-171450">
              <a:buFont typeface="Arial" pitchFamily="34" charset="0"/>
              <a:buChar char="•"/>
            </a:pPr>
            <a:r>
              <a:rPr lang="en-US" sz="1200" b="0" i="0" kern="1200" baseline="0" dirty="0" smtClean="0">
                <a:solidFill>
                  <a:schemeClr val="tx1"/>
                </a:solidFill>
                <a:effectLst/>
                <a:latin typeface="+mn-lt"/>
                <a:ea typeface="+mn-ea"/>
                <a:cs typeface="+mn-cs"/>
              </a:rPr>
              <a:t>Packaging</a:t>
            </a:r>
          </a:p>
          <a:p>
            <a:pPr marL="628650" lvl="1" indent="-171450">
              <a:buFont typeface="Arial" pitchFamily="34" charset="0"/>
              <a:buChar char="•"/>
            </a:pPr>
            <a:r>
              <a:rPr lang="en-US" sz="1200" b="0" i="0" kern="1200" baseline="0" dirty="0" smtClean="0">
                <a:solidFill>
                  <a:schemeClr val="tx1"/>
                </a:solidFill>
                <a:effectLst/>
                <a:latin typeface="+mn-lt"/>
                <a:ea typeface="+mn-ea"/>
                <a:cs typeface="+mn-cs"/>
              </a:rPr>
              <a:t>Manufacturing</a:t>
            </a:r>
          </a:p>
          <a:p>
            <a:pPr marL="628650" lvl="1" indent="-171450">
              <a:buFont typeface="Arial" pitchFamily="34" charset="0"/>
              <a:buChar char="•"/>
            </a:pPr>
            <a:r>
              <a:rPr lang="en-US" sz="1200" b="0" i="0" kern="1200" baseline="0" dirty="0" smtClean="0">
                <a:solidFill>
                  <a:schemeClr val="tx1"/>
                </a:solidFill>
                <a:effectLst/>
                <a:latin typeface="+mn-lt"/>
                <a:ea typeface="+mn-ea"/>
                <a:cs typeface="+mn-cs"/>
              </a:rPr>
              <a:t>Distribution</a:t>
            </a:r>
          </a:p>
          <a:p>
            <a:pPr marL="628650" lvl="1" indent="-171450">
              <a:buFont typeface="Arial" pitchFamily="34" charset="0"/>
              <a:buChar char="•"/>
            </a:pPr>
            <a:r>
              <a:rPr lang="en-US" sz="1200" b="0" i="0" kern="1200" baseline="0" dirty="0" smtClean="0">
                <a:solidFill>
                  <a:schemeClr val="tx1"/>
                </a:solidFill>
                <a:effectLst/>
                <a:latin typeface="+mn-lt"/>
                <a:ea typeface="+mn-ea"/>
                <a:cs typeface="+mn-cs"/>
              </a:rPr>
              <a:t>Refrigeration</a:t>
            </a:r>
          </a:p>
          <a:p>
            <a:pPr marL="171450" indent="-171450">
              <a:buFont typeface="Arial" pitchFamily="34" charset="0"/>
              <a:buChar char="•"/>
            </a:pPr>
            <a:r>
              <a:rPr lang="en-US" sz="1200" b="0" i="0" kern="1200" baseline="0" dirty="0" smtClean="0">
                <a:solidFill>
                  <a:schemeClr val="tx1"/>
                </a:solidFill>
                <a:effectLst/>
                <a:latin typeface="+mn-lt"/>
                <a:ea typeface="+mn-ea"/>
                <a:cs typeface="+mn-cs"/>
              </a:rPr>
              <a:t>What are your ideas for reaching them?</a:t>
            </a:r>
          </a:p>
          <a:p>
            <a:pPr marL="171450" indent="-171450">
              <a:buFont typeface="Arial" pitchFamily="34" charset="0"/>
              <a:buChar char="•"/>
            </a:pPr>
            <a:r>
              <a:rPr lang="en-US" sz="1200" i="0" kern="1200" baseline="0" dirty="0" smtClean="0">
                <a:solidFill>
                  <a:schemeClr val="tx1"/>
                </a:solidFill>
                <a:effectLst/>
                <a:latin typeface="+mn-lt"/>
                <a:ea typeface="+mn-ea"/>
                <a:cs typeface="+mn-cs"/>
              </a:rPr>
              <a:t>How do you take these messages to our staff who has the most contact with suppliers? </a:t>
            </a:r>
          </a:p>
          <a:p>
            <a:pPr marL="171450" indent="-171450">
              <a:buFont typeface="Arial" pitchFamily="34" charset="0"/>
              <a:buChar char="•"/>
            </a:pPr>
            <a:r>
              <a:rPr lang="en-US" sz="1200" i="0" kern="1200" baseline="0" dirty="0" smtClean="0">
                <a:solidFill>
                  <a:schemeClr val="tx1"/>
                </a:solidFill>
                <a:effectLst/>
                <a:latin typeface="+mn-lt"/>
                <a:ea typeface="+mn-ea"/>
                <a:cs typeface="+mn-cs"/>
              </a:rPr>
              <a:t>How do we train staff at your organization so they take the right messages to suppliers? </a:t>
            </a:r>
          </a:p>
          <a:p>
            <a:pPr marL="171450" indent="-171450">
              <a:buFont typeface="Arial" pitchFamily="34" charset="0"/>
              <a:buChar char="•"/>
            </a:pPr>
            <a:r>
              <a:rPr lang="en-US" sz="1200" i="0" kern="1200" baseline="0" dirty="0" smtClean="0">
                <a:solidFill>
                  <a:schemeClr val="tx1"/>
                </a:solidFill>
                <a:effectLst/>
                <a:latin typeface="+mn-lt"/>
                <a:ea typeface="+mn-ea"/>
                <a:cs typeface="+mn-cs"/>
              </a:rPr>
              <a:t>What are the steps?</a:t>
            </a:r>
          </a:p>
          <a:p>
            <a:endParaRPr lang="en-US" sz="1200" i="0" kern="1200" baseline="0" dirty="0" smtClean="0">
              <a:solidFill>
                <a:schemeClr val="tx1"/>
              </a:solidFill>
              <a:effectLst/>
              <a:latin typeface="+mn-lt"/>
              <a:ea typeface="+mn-ea"/>
              <a:cs typeface="+mn-cs"/>
            </a:endParaRPr>
          </a:p>
          <a:p>
            <a:endParaRPr lang="en-US" sz="120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5</a:t>
            </a:fld>
            <a:endParaRPr lang="en-US"/>
          </a:p>
        </p:txBody>
      </p:sp>
    </p:spTree>
    <p:extLst>
      <p:ext uri="{BB962C8B-B14F-4D97-AF65-F5344CB8AC3E}">
        <p14:creationId xmlns:p14="http://schemas.microsoft.com/office/powerpoint/2010/main" val="2954858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6</a:t>
            </a:fld>
            <a:endParaRPr lang="en-US"/>
          </a:p>
        </p:txBody>
      </p:sp>
    </p:spTree>
    <p:extLst>
      <p:ext uri="{BB962C8B-B14F-4D97-AF65-F5344CB8AC3E}">
        <p14:creationId xmlns:p14="http://schemas.microsoft.com/office/powerpoint/2010/main" val="2870945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As</a:t>
            </a:r>
            <a:r>
              <a:rPr lang="en-US" sz="1200" kern="1200" baseline="0" dirty="0" smtClean="0">
                <a:solidFill>
                  <a:schemeClr val="tx1"/>
                </a:solidFill>
                <a:latin typeface="+mn-lt"/>
                <a:ea typeface="+mn-ea"/>
                <a:cs typeface="+mn-cs"/>
              </a:rPr>
              <a:t> we educate our own staff, h</a:t>
            </a:r>
            <a:r>
              <a:rPr lang="en-US" sz="1200" kern="1200" dirty="0" smtClean="0">
                <a:solidFill>
                  <a:schemeClr val="tx1"/>
                </a:solidFill>
                <a:latin typeface="+mn-lt"/>
                <a:ea typeface="+mn-ea"/>
                <a:cs typeface="+mn-cs"/>
              </a:rPr>
              <a:t>ow can Coca-Cola work with suppliers?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Putting sustainability at the core of supplier relationships can help create competitive and cost advantages.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A few interesting examples to share about structuring the relationship.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Nestle has a supplier code – like many of its competitors – but has a commitment to regularly approach vendors with good ideas.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It also invests significantly in capacity building for its supply chain. For example, in 2012, Nestle trained 273,808 farmers on business and better farming practice.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err="1" smtClean="0">
                <a:solidFill>
                  <a:schemeClr val="tx1"/>
                </a:solidFill>
                <a:effectLst/>
                <a:latin typeface="+mn-lt"/>
                <a:ea typeface="+mn-ea"/>
                <a:cs typeface="+mn-cs"/>
              </a:rPr>
              <a:t>Danone</a:t>
            </a:r>
            <a:r>
              <a:rPr lang="en-US" sz="1200" i="0" kern="1200" baseline="0" dirty="0" smtClean="0">
                <a:solidFill>
                  <a:schemeClr val="tx1"/>
                </a:solidFill>
                <a:effectLst/>
                <a:latin typeface="+mn-lt"/>
                <a:ea typeface="+mn-ea"/>
                <a:cs typeface="+mn-cs"/>
              </a:rPr>
              <a:t> has all of its vendors sign </a:t>
            </a:r>
            <a:r>
              <a:rPr lang="en-US" sz="1200" i="0" kern="1200" dirty="0" smtClean="0">
                <a:solidFill>
                  <a:schemeClr val="tx1"/>
                </a:solidFill>
                <a:effectLst/>
                <a:latin typeface="+mn-lt"/>
                <a:ea typeface="+mn-ea"/>
                <a:cs typeface="+mn-cs"/>
              </a:rPr>
              <a:t>carbon pacts with all its suppliers that asks them</a:t>
            </a:r>
            <a:r>
              <a:rPr lang="en-US" sz="1200" i="0" kern="1200" baseline="0" dirty="0" smtClean="0">
                <a:solidFill>
                  <a:schemeClr val="tx1"/>
                </a:solidFill>
                <a:effectLst/>
                <a:latin typeface="+mn-lt"/>
                <a:ea typeface="+mn-ea"/>
                <a:cs typeface="+mn-cs"/>
              </a:rPr>
              <a:t> to come up with good ideas for carbon reduction</a:t>
            </a:r>
            <a:r>
              <a:rPr lang="en-US" sz="1200" i="0" kern="1200" dirty="0" smtClean="0">
                <a:solidFill>
                  <a:schemeClr val="tx1"/>
                </a:solidFill>
                <a:effectLst/>
                <a:latin typeface="+mn-lt"/>
                <a:ea typeface="+mn-ea"/>
                <a:cs typeface="+mn-cs"/>
              </a:rPr>
              <a:t>. The commitment is to work together to drive down carbon emissions for our products. </a:t>
            </a:r>
            <a:r>
              <a:rPr lang="en-US" sz="1200" i="0" kern="1200" dirty="0" err="1" smtClean="0">
                <a:solidFill>
                  <a:schemeClr val="tx1"/>
                </a:solidFill>
                <a:effectLst/>
                <a:latin typeface="+mn-lt"/>
                <a:ea typeface="+mn-ea"/>
                <a:cs typeface="+mn-cs"/>
              </a:rPr>
              <a:t>Danone</a:t>
            </a:r>
            <a:r>
              <a:rPr lang="en-US" sz="1200" i="0" kern="1200" baseline="0" dirty="0" smtClean="0">
                <a:solidFill>
                  <a:schemeClr val="tx1"/>
                </a:solidFill>
                <a:effectLst/>
                <a:latin typeface="+mn-lt"/>
                <a:ea typeface="+mn-ea"/>
                <a:cs typeface="+mn-cs"/>
              </a:rPr>
              <a:t> shares its plan to reduce and they agree to work together. There are no legally binding mechanisms but suppliers work harder to find reduction opportunities – to make </a:t>
            </a:r>
            <a:r>
              <a:rPr lang="en-US" sz="1200" i="0" kern="1200" baseline="0" dirty="0" err="1" smtClean="0">
                <a:solidFill>
                  <a:schemeClr val="tx1"/>
                </a:solidFill>
                <a:effectLst/>
                <a:latin typeface="+mn-lt"/>
                <a:ea typeface="+mn-ea"/>
                <a:cs typeface="+mn-cs"/>
              </a:rPr>
              <a:t>Danone</a:t>
            </a:r>
            <a:r>
              <a:rPr lang="en-US" sz="1200" i="0" kern="1200" baseline="0" dirty="0" smtClean="0">
                <a:solidFill>
                  <a:schemeClr val="tx1"/>
                </a:solidFill>
                <a:effectLst/>
                <a:latin typeface="+mn-lt"/>
                <a:ea typeface="+mn-ea"/>
                <a:cs typeface="+mn-cs"/>
              </a:rPr>
              <a:t> (their customer) meet their goal. Because of the agreement, </a:t>
            </a:r>
            <a:r>
              <a:rPr lang="en-US" sz="1200" i="0" kern="1200" baseline="0" dirty="0" err="1" smtClean="0">
                <a:solidFill>
                  <a:schemeClr val="tx1"/>
                </a:solidFill>
                <a:effectLst/>
                <a:latin typeface="+mn-lt"/>
                <a:ea typeface="+mn-ea"/>
                <a:cs typeface="+mn-cs"/>
              </a:rPr>
              <a:t>Danone’s</a:t>
            </a:r>
            <a:r>
              <a:rPr lang="en-US" sz="1200" i="0" kern="1200" baseline="0" dirty="0" smtClean="0">
                <a:solidFill>
                  <a:schemeClr val="tx1"/>
                </a:solidFill>
                <a:effectLst/>
                <a:latin typeface="+mn-lt"/>
                <a:ea typeface="+mn-ea"/>
                <a:cs typeface="+mn-cs"/>
              </a:rPr>
              <a:t> expectation for continuous innovation is front and center in their business relationship.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DISCUSSION: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How many of you are working with your procurement department regularly on vendor relationships?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How?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What’s working and what’s not?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0" kern="1200" baseline="0" dirty="0" smtClean="0">
                <a:solidFill>
                  <a:schemeClr val="tx1"/>
                </a:solidFill>
                <a:effectLst/>
                <a:latin typeface="+mn-lt"/>
                <a:ea typeface="+mn-ea"/>
                <a:cs typeface="+mn-cs"/>
              </a:rPr>
              <a:t>And with your customer departments?</a:t>
            </a:r>
          </a:p>
          <a:p>
            <a:endParaRPr lang="en-US" dirty="0" smtClean="0"/>
          </a:p>
          <a:p>
            <a:r>
              <a:rPr lang="en-US" sz="1200" kern="1200" dirty="0" smtClean="0">
                <a:solidFill>
                  <a:schemeClr val="tx1"/>
                </a:solidFill>
                <a:latin typeface="+mn-lt"/>
                <a:ea typeface="+mn-ea"/>
                <a:cs typeface="+mn-cs"/>
              </a:rPr>
              <a:t>What are some examples of working with suppliers? To start:</a:t>
            </a:r>
          </a:p>
          <a:p>
            <a:pPr marL="628650" lvl="1" indent="-171450">
              <a:buFont typeface="Arial" pitchFamily="34" charset="0"/>
              <a:buChar char="•"/>
            </a:pPr>
            <a:r>
              <a:rPr lang="en-US" sz="1200" kern="1200" dirty="0" smtClean="0">
                <a:solidFill>
                  <a:schemeClr val="tx1"/>
                </a:solidFill>
                <a:latin typeface="+mn-lt"/>
                <a:ea typeface="+mn-ea"/>
                <a:cs typeface="+mn-cs"/>
              </a:rPr>
              <a:t>Share information</a:t>
            </a:r>
          </a:p>
          <a:p>
            <a:pPr marL="628650" lvl="1" indent="-171450">
              <a:buFont typeface="Arial" pitchFamily="34" charset="0"/>
              <a:buChar char="•"/>
            </a:pPr>
            <a:r>
              <a:rPr lang="en-US" sz="1200" kern="1200" dirty="0" smtClean="0">
                <a:solidFill>
                  <a:schemeClr val="tx1"/>
                </a:solidFill>
                <a:latin typeface="+mn-lt"/>
                <a:ea typeface="+mn-ea"/>
                <a:cs typeface="+mn-cs"/>
              </a:rPr>
              <a:t>Help measure (steps)</a:t>
            </a:r>
          </a:p>
          <a:p>
            <a:pPr marL="628650" lvl="1" indent="-171450">
              <a:buFont typeface="Arial" pitchFamily="34" charset="0"/>
              <a:buChar char="•"/>
            </a:pPr>
            <a:r>
              <a:rPr lang="en-US" sz="1200" kern="1200" dirty="0" smtClean="0">
                <a:solidFill>
                  <a:schemeClr val="tx1"/>
                </a:solidFill>
                <a:latin typeface="+mn-lt"/>
                <a:ea typeface="+mn-ea"/>
                <a:cs typeface="+mn-cs"/>
              </a:rPr>
              <a:t>Help identify opportunities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Help act on those opportunities,</a:t>
            </a:r>
            <a:r>
              <a:rPr lang="en-US" sz="1200" kern="1200" baseline="0" dirty="0" smtClean="0">
                <a:solidFill>
                  <a:schemeClr val="tx1"/>
                </a:solidFill>
                <a:latin typeface="+mn-lt"/>
                <a:ea typeface="+mn-ea"/>
                <a:cs typeface="+mn-cs"/>
              </a:rPr>
              <a:t> like </a:t>
            </a:r>
            <a:r>
              <a:rPr lang="en-US" sz="1200" kern="1200" dirty="0" smtClean="0">
                <a:solidFill>
                  <a:schemeClr val="tx1"/>
                </a:solidFill>
                <a:latin typeface="+mn-lt"/>
                <a:ea typeface="+mn-ea"/>
                <a:cs typeface="+mn-cs"/>
              </a:rPr>
              <a:t>reducing emissions and be more competitive,</a:t>
            </a:r>
            <a:r>
              <a:rPr lang="en-US" sz="1200" kern="1200" baseline="0" dirty="0" smtClean="0">
                <a:solidFill>
                  <a:schemeClr val="tx1"/>
                </a:solidFill>
                <a:latin typeface="+mn-lt"/>
                <a:ea typeface="+mn-ea"/>
                <a:cs typeface="+mn-cs"/>
              </a:rPr>
              <a:t> a</a:t>
            </a:r>
            <a:r>
              <a:rPr lang="en-US" sz="1200" kern="1200" dirty="0" smtClean="0">
                <a:solidFill>
                  <a:schemeClr val="tx1"/>
                </a:solidFill>
                <a:latin typeface="+mn-lt"/>
                <a:ea typeface="+mn-ea"/>
                <a:cs typeface="+mn-cs"/>
              </a:rPr>
              <a:t>dopting a supply target,</a:t>
            </a:r>
            <a:r>
              <a:rPr lang="en-US" sz="1200" kern="1200" baseline="0" dirty="0" smtClean="0">
                <a:solidFill>
                  <a:schemeClr val="tx1"/>
                </a:solidFill>
                <a:latin typeface="+mn-lt"/>
                <a:ea typeface="+mn-ea"/>
                <a:cs typeface="+mn-cs"/>
              </a:rPr>
              <a:t> or any of the other practices discussed in Module 3.</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7</a:t>
            </a:fld>
            <a:endParaRPr lang="en-US"/>
          </a:p>
        </p:txBody>
      </p:sp>
    </p:spTree>
    <p:extLst>
      <p:ext uri="{BB962C8B-B14F-4D97-AF65-F5344CB8AC3E}">
        <p14:creationId xmlns:p14="http://schemas.microsoft.com/office/powerpoint/2010/main" val="295485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Before</a:t>
            </a:r>
            <a:r>
              <a:rPr lang="en-US" sz="1200" kern="1200" baseline="0" dirty="0" smtClean="0">
                <a:solidFill>
                  <a:schemeClr val="tx1"/>
                </a:solidFill>
                <a:latin typeface="+mn-lt"/>
                <a:ea typeface="+mn-ea"/>
                <a:cs typeface="+mn-cs"/>
              </a:rPr>
              <a:t> I ask how many of your suppliers know about your environmental guidelines in sustainable agriculture (as an example), I’ll ask:</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How many</a:t>
            </a:r>
            <a:r>
              <a:rPr lang="en-US" sz="1200" kern="1200" baseline="0" dirty="0" smtClean="0">
                <a:solidFill>
                  <a:schemeClr val="tx1"/>
                </a:solidFill>
                <a:latin typeface="+mn-lt"/>
                <a:ea typeface="+mn-ea"/>
                <a:cs typeface="+mn-cs"/>
              </a:rPr>
              <a:t> of you know about the Sustainable Agriculture Guiding Principles?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mn-lt"/>
                <a:ea typeface="+mn-ea"/>
                <a:cs typeface="+mn-cs"/>
              </a:rPr>
              <a:t>How many of you know how to get a copy?</a:t>
            </a:r>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8</a:t>
            </a:fld>
            <a:endParaRPr lang="en-US"/>
          </a:p>
        </p:txBody>
      </p:sp>
    </p:spTree>
    <p:extLst>
      <p:ext uri="{BB962C8B-B14F-4D97-AF65-F5344CB8AC3E}">
        <p14:creationId xmlns:p14="http://schemas.microsoft.com/office/powerpoint/2010/main" val="295485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9</a:t>
            </a:fld>
            <a:endParaRPr lang="en-US"/>
          </a:p>
        </p:txBody>
      </p:sp>
    </p:spTree>
    <p:extLst>
      <p:ext uri="{BB962C8B-B14F-4D97-AF65-F5344CB8AC3E}">
        <p14:creationId xmlns:p14="http://schemas.microsoft.com/office/powerpoint/2010/main" val="2870945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C00201-F592-4702-B62E-E77124003DA6}"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4257262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00201-F592-4702-B62E-E77124003DA6}"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953056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00201-F592-4702-B62E-E77124003DA6}"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1152524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1177636" y="1088117"/>
            <a:ext cx="6900422" cy="871311"/>
          </a:xfrm>
        </p:spPr>
        <p:txBody>
          <a:bodyPr>
            <a:noAutofit/>
          </a:bodyPr>
          <a:lstStyle>
            <a:lvl1pPr algn="l">
              <a:defRPr sz="2400" b="1" spc="-100">
                <a:solidFill>
                  <a:srgbClr val="D55C19"/>
                </a:solidFill>
                <a:latin typeface="Arial"/>
                <a:cs typeface="Arial"/>
              </a:defRPr>
            </a:lvl1pPr>
          </a:lstStyle>
          <a:p>
            <a:r>
              <a:rPr lang="en-US" dirty="0" smtClean="0"/>
              <a:t>Click to edit Master title style</a:t>
            </a:r>
            <a:endParaRPr lang="en-US" dirty="0"/>
          </a:p>
        </p:txBody>
      </p:sp>
      <p:sp>
        <p:nvSpPr>
          <p:cNvPr id="5" name="Content Placeholder 2"/>
          <p:cNvSpPr>
            <a:spLocks noGrp="1"/>
          </p:cNvSpPr>
          <p:nvPr>
            <p:ph idx="1"/>
          </p:nvPr>
        </p:nvSpPr>
        <p:spPr>
          <a:xfrm>
            <a:off x="1177636" y="2087108"/>
            <a:ext cx="6900422" cy="4117749"/>
          </a:xfrm>
        </p:spPr>
        <p:txBody>
          <a:bodyPr>
            <a:noAutofit/>
          </a:bodyPr>
          <a:lstStyle>
            <a:lvl1pPr marL="233363" indent="-233363">
              <a:spcBef>
                <a:spcPts val="0"/>
              </a:spcBef>
              <a:spcAft>
                <a:spcPts val="800"/>
              </a:spcAft>
              <a:buClr>
                <a:srgbClr val="D55C19"/>
              </a:buClr>
              <a:defRPr sz="1600"/>
            </a:lvl1pPr>
            <a:lvl2pPr marL="455613" indent="-230188">
              <a:spcBef>
                <a:spcPts val="0"/>
              </a:spcBef>
              <a:spcAft>
                <a:spcPts val="800"/>
              </a:spcAft>
              <a:buClr>
                <a:srgbClr val="D55C19"/>
              </a:buClr>
              <a:buFont typeface="Arial"/>
              <a:buChar char="•"/>
              <a:defRPr sz="1300"/>
            </a:lvl2pPr>
            <a:lvl3pPr marL="687388" indent="-228600">
              <a:spcBef>
                <a:spcPts val="0"/>
              </a:spcBef>
              <a:spcAft>
                <a:spcPts val="800"/>
              </a:spcAft>
              <a:buClr>
                <a:srgbClr val="D55C19"/>
              </a:buClr>
              <a:defRPr sz="13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704138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1177636" y="1088117"/>
            <a:ext cx="6900422" cy="871311"/>
          </a:xfrm>
        </p:spPr>
        <p:txBody>
          <a:bodyPr>
            <a:noAutofit/>
          </a:bodyPr>
          <a:lstStyle>
            <a:lvl1pPr algn="l">
              <a:defRPr sz="2400" b="1" spc="-100">
                <a:solidFill>
                  <a:srgbClr val="D55C19"/>
                </a:solidFill>
                <a:latin typeface="Arial"/>
                <a:cs typeface="Aria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77636" y="2087108"/>
            <a:ext cx="6900422" cy="4117749"/>
          </a:xfrm>
        </p:spPr>
        <p:txBody>
          <a:bodyPr>
            <a:noAutofit/>
          </a:bodyPr>
          <a:lstStyle>
            <a:lvl1pPr marL="233363" indent="-233363">
              <a:spcBef>
                <a:spcPts val="0"/>
              </a:spcBef>
              <a:spcAft>
                <a:spcPts val="800"/>
              </a:spcAft>
              <a:buClr>
                <a:srgbClr val="D55C19"/>
              </a:buClr>
              <a:defRPr sz="1600"/>
            </a:lvl1pPr>
            <a:lvl2pPr marL="455613" indent="-230188">
              <a:spcBef>
                <a:spcPts val="0"/>
              </a:spcBef>
              <a:spcAft>
                <a:spcPts val="800"/>
              </a:spcAft>
              <a:buClr>
                <a:srgbClr val="D55C19"/>
              </a:buClr>
              <a:buFont typeface="Arial"/>
              <a:buChar char="•"/>
              <a:defRPr sz="1300"/>
            </a:lvl2pPr>
            <a:lvl3pPr marL="687388" indent="-228600">
              <a:spcBef>
                <a:spcPts val="0"/>
              </a:spcBef>
              <a:spcAft>
                <a:spcPts val="800"/>
              </a:spcAft>
              <a:buClr>
                <a:srgbClr val="D55C19"/>
              </a:buClr>
              <a:defRPr sz="13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09091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C00201-F592-4702-B62E-E77124003DA6}"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2037992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C00201-F592-4702-B62E-E77124003DA6}"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3016720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C00201-F592-4702-B62E-E77124003DA6}" type="datetimeFigureOut">
              <a:rPr lang="en-US" smtClean="0"/>
              <a:t>9/6/2013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2825500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C00201-F592-4702-B62E-E77124003DA6}" type="datetimeFigureOut">
              <a:rPr lang="en-US" smtClean="0"/>
              <a:t>9/6/2013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4055881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C00201-F592-4702-B62E-E77124003DA6}" type="datetimeFigureOut">
              <a:rPr lang="en-US" smtClean="0"/>
              <a:t>9/6/2013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3763791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00201-F592-4702-B62E-E77124003DA6}" type="datetimeFigureOut">
              <a:rPr lang="en-US" smtClean="0"/>
              <a:t>9/6/2013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945140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00201-F592-4702-B62E-E77124003DA6}" type="datetimeFigureOut">
              <a:rPr lang="en-US" smtClean="0"/>
              <a:t>9/6/2013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1500113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C00201-F592-4702-B62E-E77124003DA6}" type="datetimeFigureOut">
              <a:rPr lang="en-US" smtClean="0"/>
              <a:t>9/6/2013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C6965D-484C-4378-947F-849EAA21D65D}" type="slidenum">
              <a:rPr lang="en-US" smtClean="0"/>
              <a:t>‹#›</a:t>
            </a:fld>
            <a:endParaRPr lang="en-US"/>
          </a:p>
        </p:txBody>
      </p:sp>
    </p:spTree>
    <p:extLst>
      <p:ext uri="{BB962C8B-B14F-4D97-AF65-F5344CB8AC3E}">
        <p14:creationId xmlns:p14="http://schemas.microsoft.com/office/powerpoint/2010/main" val="530150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C00201-F592-4702-B62E-E77124003DA6}" type="datetimeFigureOut">
              <a:rPr lang="en-US" smtClean="0"/>
              <a:t>9/6/2013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C6965D-484C-4378-947F-849EAA21D65D}" type="slidenum">
              <a:rPr lang="en-US" smtClean="0"/>
              <a:t>‹#›</a:t>
            </a:fld>
            <a:endParaRPr lang="en-US"/>
          </a:p>
        </p:txBody>
      </p:sp>
    </p:spTree>
    <p:extLst>
      <p:ext uri="{BB962C8B-B14F-4D97-AF65-F5344CB8AC3E}">
        <p14:creationId xmlns:p14="http://schemas.microsoft.com/office/powerpoint/2010/main" val="2249000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6.jpeg"/><Relationship Id="rId4" Type="http://schemas.openxmlformats.org/officeDocument/2006/relationships/image" Target="../media/image35.gi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video214.com/play/LTdlRQvtjzvSY83Z0PoDYQ/s/dark"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46.jpeg"/><Relationship Id="rId4" Type="http://schemas.openxmlformats.org/officeDocument/2006/relationships/hyperlink" Target="http://video214.com/play/LTdlRQvtjzvSY83Z0PoDYQ/s/dar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www.sustainabilityconsortium.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www.devdir.com/" TargetMode="External"/><Relationship Id="rId4" Type="http://schemas.openxmlformats.org/officeDocument/2006/relationships/hyperlink" Target="http://wwf.panda.org/what_we_do/how_we_work/businesses/climate/climate_saver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hyperlink" Target="http://assets.coca-colacompany.com/3e/b9/a13dd0a04750b2226f5904e94c8f/coca-cola-sustainable-agricultural-guiding-principles-april-2013-pdf.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14500"/>
            <a:ext cx="9144000" cy="5143500"/>
          </a:xfrm>
          <a:prstGeom prst="rect">
            <a:avLst/>
          </a:prstGeom>
        </p:spPr>
      </p:pic>
      <p:sp>
        <p:nvSpPr>
          <p:cNvPr id="54" name="TextBox 53"/>
          <p:cNvSpPr txBox="1"/>
          <p:nvPr/>
        </p:nvSpPr>
        <p:spPr>
          <a:xfrm>
            <a:off x="20009" y="279287"/>
            <a:ext cx="9041207" cy="535531"/>
          </a:xfrm>
          <a:prstGeom prst="rect">
            <a:avLst/>
          </a:prstGeom>
          <a:noFill/>
        </p:spPr>
        <p:txBody>
          <a:bodyPr wrap="square" rtlCol="0">
            <a:spAutoFit/>
          </a:bodyPr>
          <a:lstStyle/>
          <a:p>
            <a:pPr>
              <a:lnSpc>
                <a:spcPct val="80000"/>
              </a:lnSpc>
            </a:pPr>
            <a:r>
              <a:rPr lang="en-US" sz="3600" b="1" dirty="0" smtClean="0">
                <a:solidFill>
                  <a:schemeClr val="bg1"/>
                </a:solidFill>
                <a:latin typeface="Arial Narrow"/>
                <a:cs typeface="Arial Narrow"/>
              </a:rPr>
              <a:t>CLIMATE AMBASSADOR TRAINING</a:t>
            </a:r>
            <a:endParaRPr lang="en-US" sz="3600" b="1" dirty="0">
              <a:solidFill>
                <a:schemeClr val="bg1"/>
              </a:solidFill>
              <a:latin typeface="Arial Narrow"/>
              <a:cs typeface="Arial Narrow"/>
            </a:endParaRPr>
          </a:p>
        </p:txBody>
      </p:sp>
      <p:sp>
        <p:nvSpPr>
          <p:cNvPr id="52" name="TextBox 51"/>
          <p:cNvSpPr txBox="1"/>
          <p:nvPr/>
        </p:nvSpPr>
        <p:spPr>
          <a:xfrm>
            <a:off x="36943" y="762936"/>
            <a:ext cx="7943272" cy="387798"/>
          </a:xfrm>
          <a:prstGeom prst="rect">
            <a:avLst/>
          </a:prstGeom>
          <a:noFill/>
        </p:spPr>
        <p:txBody>
          <a:bodyPr wrap="square" rtlCol="0">
            <a:spAutoFit/>
          </a:bodyPr>
          <a:lstStyle/>
          <a:p>
            <a:pPr>
              <a:lnSpc>
                <a:spcPct val="80000"/>
              </a:lnSpc>
            </a:pPr>
            <a:r>
              <a:rPr lang="en-US" sz="2400" dirty="0" smtClean="0">
                <a:solidFill>
                  <a:schemeClr val="bg1"/>
                </a:solidFill>
                <a:latin typeface="Arial Narrow" pitchFamily="34" charset="0"/>
                <a:cs typeface="Arial"/>
              </a:rPr>
              <a:t>Module 4 – ENGAGING SUPPLIERS</a:t>
            </a:r>
            <a:endParaRPr lang="en-US" sz="2400" dirty="0">
              <a:solidFill>
                <a:schemeClr val="bg1"/>
              </a:solidFill>
              <a:latin typeface="Arial Narrow" pitchFamily="34" charset="0"/>
              <a:cs typeface="Arial"/>
            </a:endParaRPr>
          </a:p>
        </p:txBody>
      </p:sp>
      <p:pic>
        <p:nvPicPr>
          <p:cNvPr id="12" name="Picture 2" descr="C:\Users\N\Desktop\263px-WWF_logo.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05800" y="5791200"/>
            <a:ext cx="625475" cy="9275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423348" y="6472167"/>
            <a:ext cx="1837783" cy="250593"/>
          </a:xfrm>
          <a:prstGeom prst="rect">
            <a:avLst/>
          </a:prstGeom>
          <a:noFill/>
        </p:spPr>
        <p:txBody>
          <a:bodyPr wrap="square" rtlCol="0">
            <a:spAutoFit/>
          </a:bodyPr>
          <a:lstStyle/>
          <a:p>
            <a:pPr algn="r"/>
            <a:r>
              <a:rPr lang="en-US" sz="1000" i="1" dirty="0" err="1" smtClean="0">
                <a:solidFill>
                  <a:schemeClr val="bg1"/>
                </a:solidFill>
                <a:latin typeface="Arial" pitchFamily="34" charset="0"/>
                <a:cs typeface="Arial" pitchFamily="34" charset="0"/>
              </a:rPr>
              <a:t>ini</a:t>
            </a:r>
            <a:r>
              <a:rPr lang="en-US" sz="1000" i="1" dirty="0" smtClean="0">
                <a:solidFill>
                  <a:schemeClr val="bg1"/>
                </a:solidFill>
                <a:latin typeface="Arial" pitchFamily="34" charset="0"/>
                <a:cs typeface="Arial" pitchFamily="34" charset="0"/>
              </a:rPr>
              <a:t> partnership with </a:t>
            </a:r>
            <a:endParaRPr lang="en-US" sz="1000" i="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059796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solidFill>
                  <a:schemeClr val="bg1">
                    <a:lumMod val="50000"/>
                  </a:schemeClr>
                </a:solidFill>
                <a:latin typeface="Arial Narrow" pitchFamily="34" charset="0"/>
                <a:cs typeface="Arial"/>
              </a:rPr>
              <a:t>LOOKING OUTSIDE OF SPHERE </a:t>
            </a:r>
            <a:r>
              <a:rPr lang="en-US" sz="2800" smtClean="0">
                <a:solidFill>
                  <a:schemeClr val="bg1">
                    <a:lumMod val="50000"/>
                  </a:schemeClr>
                </a:solidFill>
                <a:latin typeface="Arial Narrow" pitchFamily="34" charset="0"/>
                <a:cs typeface="Arial"/>
              </a:rPr>
              <a:t>OF CONTROL TO </a:t>
            </a:r>
            <a:endParaRPr lang="en-US" sz="2800" dirty="0" smtClean="0">
              <a:solidFill>
                <a:schemeClr val="bg1">
                  <a:lumMod val="50000"/>
                </a:schemeClr>
              </a:solidFill>
              <a:latin typeface="Arial Narrow" pitchFamily="34" charset="0"/>
              <a:cs typeface="Arial"/>
            </a:endParaRPr>
          </a:p>
          <a:p>
            <a:pPr>
              <a:lnSpc>
                <a:spcPct val="80000"/>
              </a:lnSpc>
            </a:pPr>
            <a:r>
              <a:rPr lang="en-US" sz="4000" b="1" dirty="0" smtClean="0">
                <a:latin typeface="Arial Narrow" pitchFamily="34" charset="0"/>
                <a:cs typeface="Arial"/>
              </a:rPr>
              <a:t>IDENTIFY BIG OPPORTUNITIES</a:t>
            </a:r>
          </a:p>
        </p:txBody>
      </p:sp>
      <p:sp>
        <p:nvSpPr>
          <p:cNvPr id="11" name="Rounded Rectangle 1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1" name="Picture 3" descr="C:\Users\N\Desktop\Coca-Cola%20plant[2].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9498" y="2419350"/>
            <a:ext cx="6322834" cy="36687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N\Desktop\Coca-Cola_Ardagh_2Oct12[1].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000" y="1326627"/>
            <a:ext cx="6934200" cy="382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68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11542" y="1596748"/>
            <a:ext cx="6383867" cy="451619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342513" y="1922702"/>
            <a:ext cx="2095888" cy="3274743"/>
          </a:xfrm>
          <a:prstGeom prst="rect">
            <a:avLst/>
          </a:prstGeom>
          <a:noFill/>
        </p:spPr>
        <p:txBody>
          <a:bodyPr wrap="square" rtlCol="0">
            <a:spAutoFit/>
          </a:bodyPr>
          <a:lstStyle/>
          <a:p>
            <a:pPr>
              <a:lnSpc>
                <a:spcPct val="110000"/>
              </a:lnSpc>
            </a:pPr>
            <a:r>
              <a:rPr lang="en-US" sz="2800" b="1" dirty="0" smtClean="0">
                <a:solidFill>
                  <a:srgbClr val="CF1C20"/>
                </a:solidFill>
                <a:latin typeface="Arial Narrow"/>
                <a:cs typeface="Arial Narrow"/>
              </a:rPr>
              <a:t>MEASURING</a:t>
            </a:r>
          </a:p>
          <a:p>
            <a:pPr>
              <a:lnSpc>
                <a:spcPct val="110000"/>
              </a:lnSpc>
            </a:pPr>
            <a:r>
              <a:rPr lang="en-US" sz="2000" dirty="0" smtClean="0">
                <a:solidFill>
                  <a:schemeClr val="bg2">
                    <a:lumMod val="10000"/>
                  </a:schemeClr>
                </a:solidFill>
                <a:latin typeface="Arial"/>
                <a:cs typeface="Arial"/>
              </a:rPr>
              <a:t>Tropicana </a:t>
            </a:r>
            <a:r>
              <a:rPr lang="en-US" sz="2000" dirty="0">
                <a:solidFill>
                  <a:schemeClr val="bg2">
                    <a:lumMod val="10000"/>
                  </a:schemeClr>
                </a:solidFill>
                <a:latin typeface="Arial"/>
                <a:cs typeface="Arial"/>
              </a:rPr>
              <a:t>and Columbia University's Earth Institute partner on Global Hotspot Analysis</a:t>
            </a:r>
          </a:p>
          <a:p>
            <a:pPr>
              <a:lnSpc>
                <a:spcPct val="110000"/>
              </a:lnSpc>
            </a:pPr>
            <a:endParaRPr lang="en-US" sz="2000" b="1" dirty="0">
              <a:solidFill>
                <a:srgbClr val="CF1C20"/>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27989"/>
            <a:ext cx="530692" cy="530692"/>
          </a:xfrm>
          <a:prstGeom prst="rect">
            <a:avLst/>
          </a:prstGeom>
        </p:spPr>
      </p:pic>
      <p:grpSp>
        <p:nvGrpSpPr>
          <p:cNvPr id="5" name="Group 4"/>
          <p:cNvGrpSpPr/>
          <p:nvPr/>
        </p:nvGrpSpPr>
        <p:grpSpPr>
          <a:xfrm>
            <a:off x="2771920" y="1765517"/>
            <a:ext cx="6253425" cy="4194694"/>
            <a:chOff x="2271381" y="1577764"/>
            <a:chExt cx="6734702" cy="4194693"/>
          </a:xfrm>
        </p:grpSpPr>
        <p:sp>
          <p:nvSpPr>
            <p:cNvPr id="4" name="Rounded Rectangle 3"/>
            <p:cNvSpPr/>
            <p:nvPr/>
          </p:nvSpPr>
          <p:spPr>
            <a:xfrm>
              <a:off x="2271381" y="1577764"/>
              <a:ext cx="6734702" cy="4194693"/>
            </a:xfrm>
            <a:prstGeom prst="roundRect">
              <a:avLst>
                <a:gd name="adj" fmla="val 3516"/>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2" descr="C:\Users\N\Desktop\Meinrenken_800.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368935" y="1729599"/>
              <a:ext cx="6560175" cy="387181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16"/>
          <p:cNvSpPr/>
          <p:nvPr/>
        </p:nvSpPr>
        <p:spPr bwMode="auto">
          <a:xfrm>
            <a:off x="3620688" y="1215357"/>
            <a:ext cx="3074592"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SNACKS</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18" name="Rounded Rectangle 17"/>
          <p:cNvSpPr/>
          <p:nvPr/>
        </p:nvSpPr>
        <p:spPr bwMode="auto">
          <a:xfrm>
            <a:off x="6774548" y="1213937"/>
            <a:ext cx="223153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BEVERAGES</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15" name="TextBox 14"/>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PARTNERING WITH NONPROFITS FOR EXPERTISE</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MAPPING TO SET GOALS</a:t>
            </a:r>
          </a:p>
        </p:txBody>
      </p:sp>
    </p:spTree>
    <p:extLst>
      <p:ext uri="{BB962C8B-B14F-4D97-AF65-F5344CB8AC3E}">
        <p14:creationId xmlns:p14="http://schemas.microsoft.com/office/powerpoint/2010/main" val="25812432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3400" y="1503917"/>
            <a:ext cx="10896600" cy="6126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76200" y="76200"/>
            <a:ext cx="9067800" cy="1143000"/>
          </a:xfrm>
        </p:spPr>
        <p:txBody>
          <a:bodyPr>
            <a:normAutofit fontScale="90000"/>
          </a:bodyPr>
          <a:lstStyle/>
          <a:p>
            <a:pPr algn="l"/>
            <a:r>
              <a:rPr lang="pt-BR" sz="4000" b="1" dirty="0" smtClean="0">
                <a:latin typeface="Arial Narrow" pitchFamily="34" charset="0"/>
              </a:rPr>
              <a:t>OUR CUSTOMERS PUTTING SUSTAINABILTY </a:t>
            </a:r>
            <a:r>
              <a:rPr lang="pt-BR" dirty="0" smtClean="0">
                <a:latin typeface="Arial Narrow" pitchFamily="34" charset="0"/>
              </a:rPr>
              <a:t/>
            </a:r>
            <a:br>
              <a:rPr lang="pt-BR" dirty="0" smtClean="0">
                <a:latin typeface="Arial Narrow" pitchFamily="34" charset="0"/>
              </a:rPr>
            </a:br>
            <a:r>
              <a:rPr lang="pt-BR" sz="3100" dirty="0" smtClean="0">
                <a:latin typeface="Arial Narrow" pitchFamily="34" charset="0"/>
              </a:rPr>
              <a:t>AT THE CORE OF SUPPLIER RELATIONSHIPS</a:t>
            </a:r>
            <a:endParaRPr lang="en-US" sz="3600" dirty="0" smtClean="0">
              <a:latin typeface="Arial Narrow" pitchFamily="34" charset="0"/>
            </a:endParaRPr>
          </a:p>
        </p:txBody>
      </p:sp>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37" descr="bottle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55282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800" y="1440905"/>
            <a:ext cx="1752600" cy="3700792"/>
          </a:xfrm>
          <a:prstGeom prst="rect">
            <a:avLst/>
          </a:prstGeom>
        </p:spPr>
      </p:pic>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27989"/>
            <a:ext cx="530692" cy="530692"/>
          </a:xfrm>
          <a:prstGeom prst="rect">
            <a:avLst/>
          </a:prstGeom>
        </p:spPr>
      </p:pic>
      <p:sp>
        <p:nvSpPr>
          <p:cNvPr id="15" name="TextBox 14"/>
          <p:cNvSpPr txBox="1"/>
          <p:nvPr/>
        </p:nvSpPr>
        <p:spPr>
          <a:xfrm>
            <a:off x="158362" y="145570"/>
            <a:ext cx="8603970" cy="1421928"/>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FEMSA-BRAZIL</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TRAINING SUPPLIERS TO FIND OPPORTUNITY</a:t>
            </a:r>
          </a:p>
        </p:txBody>
      </p:sp>
      <p:sp>
        <p:nvSpPr>
          <p:cNvPr id="36" name="TextBox 35"/>
          <p:cNvSpPr txBox="1"/>
          <p:nvPr/>
        </p:nvSpPr>
        <p:spPr>
          <a:xfrm>
            <a:off x="2438400" y="1823207"/>
            <a:ext cx="5772537" cy="2936188"/>
          </a:xfrm>
          <a:prstGeom prst="rect">
            <a:avLst/>
          </a:prstGeom>
          <a:noFill/>
        </p:spPr>
        <p:txBody>
          <a:bodyPr wrap="square" rtlCol="0">
            <a:spAutoFit/>
          </a:bodyPr>
          <a:lstStyle/>
          <a:p>
            <a:pPr>
              <a:lnSpc>
                <a:spcPct val="110000"/>
              </a:lnSpc>
            </a:pPr>
            <a:r>
              <a:rPr lang="en-US" sz="4000" b="1" dirty="0" smtClean="0">
                <a:solidFill>
                  <a:srgbClr val="CF1C20"/>
                </a:solidFill>
                <a:latin typeface="Arial Narrow"/>
                <a:cs typeface="Arial Narrow"/>
              </a:rPr>
              <a:t>HOW?</a:t>
            </a:r>
          </a:p>
          <a:p>
            <a:pPr>
              <a:lnSpc>
                <a:spcPct val="110000"/>
              </a:lnSpc>
            </a:pPr>
            <a:r>
              <a:rPr lang="en-US" sz="3200" dirty="0" smtClean="0">
                <a:latin typeface="Arial" pitchFamily="34" charset="0"/>
                <a:cs typeface="Arial" pitchFamily="34" charset="0"/>
              </a:rPr>
              <a:t>FEMSA in Brazil sponsored a workshop to train over 100 suppliers to carry out carbon inventories.</a:t>
            </a:r>
            <a:endParaRPr lang="en-US" sz="3200" b="1" dirty="0">
              <a:solidFill>
                <a:srgbClr val="CF1C20"/>
              </a:solidFill>
              <a:latin typeface="Arial" pitchFamily="34" charset="0"/>
              <a:cs typeface="Arial" pitchFamily="34" charset="0"/>
            </a:endParaRPr>
          </a:p>
        </p:txBody>
      </p:sp>
    </p:spTree>
    <p:extLst>
      <p:ext uri="{BB962C8B-B14F-4D97-AF65-F5344CB8AC3E}">
        <p14:creationId xmlns:p14="http://schemas.microsoft.com/office/powerpoint/2010/main" val="2202720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9144000" cy="6887306"/>
          </a:xfrm>
          <a:prstGeom prst="rect">
            <a:avLst/>
          </a:prstGeom>
        </p:spPr>
      </p:pic>
      <p:sp>
        <p:nvSpPr>
          <p:cNvPr id="29" name="Rectangle 28"/>
          <p:cNvSpPr/>
          <p:nvPr/>
        </p:nvSpPr>
        <p:spPr>
          <a:xfrm>
            <a:off x="0" y="-1"/>
            <a:ext cx="9144000" cy="6887307"/>
          </a:xfrm>
          <a:prstGeom prst="rect">
            <a:avLst/>
          </a:prstGeom>
          <a:solidFill>
            <a:schemeClr val="tx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30" name="TextBox 29"/>
          <p:cNvSpPr txBox="1"/>
          <p:nvPr/>
        </p:nvSpPr>
        <p:spPr>
          <a:xfrm>
            <a:off x="269412" y="939225"/>
            <a:ext cx="8188788" cy="584775"/>
          </a:xfrm>
          <a:prstGeom prst="rect">
            <a:avLst/>
          </a:prstGeom>
          <a:noFill/>
        </p:spPr>
        <p:txBody>
          <a:bodyPr wrap="square" rtlCol="0">
            <a:spAutoFit/>
          </a:bodyPr>
          <a:lstStyle/>
          <a:p>
            <a:pPr>
              <a:lnSpc>
                <a:spcPct val="80000"/>
              </a:lnSpc>
            </a:pPr>
            <a:r>
              <a:rPr lang="en-US" sz="4000" b="1" dirty="0" smtClean="0">
                <a:solidFill>
                  <a:schemeClr val="bg1"/>
                </a:solidFill>
                <a:latin typeface="Arial Narrow" pitchFamily="34" charset="0"/>
                <a:cs typeface="Arial"/>
              </a:rPr>
              <a:t>ENGAGING SUPPLIERS</a:t>
            </a:r>
            <a:endParaRPr lang="en-US" sz="4000" b="1" dirty="0">
              <a:solidFill>
                <a:schemeClr val="bg1"/>
              </a:solidFill>
              <a:latin typeface="Arial Narrow" pitchFamily="34" charset="0"/>
              <a:cs typeface="Arial"/>
            </a:endParaRPr>
          </a:p>
        </p:txBody>
      </p:sp>
      <p:sp>
        <p:nvSpPr>
          <p:cNvPr id="31" name="TextBox 30"/>
          <p:cNvSpPr txBox="1"/>
          <p:nvPr/>
        </p:nvSpPr>
        <p:spPr>
          <a:xfrm>
            <a:off x="282241" y="1938278"/>
            <a:ext cx="4081565" cy="4832092"/>
          </a:xfrm>
          <a:prstGeom prst="rect">
            <a:avLst/>
          </a:prstGeom>
          <a:noFill/>
        </p:spPr>
        <p:txBody>
          <a:bodyPr wrap="square" rtlCol="0">
            <a:spAutoFit/>
          </a:bodyPr>
          <a:lstStyle/>
          <a:p>
            <a:endParaRPr lang="en-US" sz="1600" dirty="0" smtClean="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Initiating Conversations Internally</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Sharing Information</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Identifying Opportunity</a:t>
            </a:r>
          </a:p>
          <a:p>
            <a:endParaRPr lang="en-US" sz="2400" dirty="0">
              <a:solidFill>
                <a:schemeClr val="bg1"/>
              </a:solidFill>
              <a:latin typeface="Arial"/>
              <a:cs typeface="Arial"/>
            </a:endParaRPr>
          </a:p>
          <a:p>
            <a:r>
              <a:rPr lang="en-US" sz="2800" b="1" dirty="0" smtClean="0">
                <a:solidFill>
                  <a:schemeClr val="bg1"/>
                </a:solidFill>
                <a:latin typeface="Arial"/>
                <a:cs typeface="Arial"/>
              </a:rPr>
              <a:t>Partnering</a:t>
            </a:r>
          </a:p>
          <a:p>
            <a:endParaRPr lang="en-US" sz="2000" dirty="0">
              <a:solidFill>
                <a:schemeClr val="bg1"/>
              </a:solidFill>
              <a:latin typeface="Arial"/>
              <a:cs typeface="Arial"/>
            </a:endParaRPr>
          </a:p>
          <a:p>
            <a:r>
              <a:rPr lang="en-US" sz="2000" dirty="0" smtClean="0">
                <a:solidFill>
                  <a:schemeClr val="tx1">
                    <a:lumMod val="50000"/>
                    <a:lumOff val="50000"/>
                  </a:schemeClr>
                </a:solidFill>
                <a:latin typeface="Arial"/>
                <a:cs typeface="Arial"/>
              </a:rPr>
              <a:t>Setting Goals</a:t>
            </a:r>
          </a:p>
          <a:p>
            <a:endParaRPr lang="en-US" sz="2000" dirty="0">
              <a:solidFill>
                <a:schemeClr val="tx1">
                  <a:lumMod val="50000"/>
                  <a:lumOff val="50000"/>
                </a:schemeClr>
              </a:solidFill>
              <a:latin typeface="Arial"/>
              <a:cs typeface="Arial"/>
            </a:endParaRPr>
          </a:p>
          <a:p>
            <a:r>
              <a:rPr lang="en-US" sz="2000" dirty="0">
                <a:solidFill>
                  <a:schemeClr val="bg1">
                    <a:lumMod val="50000"/>
                  </a:schemeClr>
                </a:solidFill>
                <a:latin typeface="Arial"/>
                <a:cs typeface="Arial"/>
              </a:rPr>
              <a:t>Implementation:  Testing, Managing + Measuring Results</a:t>
            </a:r>
          </a:p>
          <a:p>
            <a:endParaRPr lang="en-US" sz="2000" dirty="0">
              <a:solidFill>
                <a:schemeClr val="bg1"/>
              </a:solidFill>
              <a:latin typeface="Arial"/>
              <a:cs typeface="Arial"/>
            </a:endParaRPr>
          </a:p>
          <a:p>
            <a:endParaRPr lang="en-US" sz="2000" dirty="0">
              <a:solidFill>
                <a:schemeClr val="bg1"/>
              </a:solidFill>
              <a:latin typeface="Arial"/>
              <a:cs typeface="Arial"/>
            </a:endParaRPr>
          </a:p>
        </p:txBody>
      </p:sp>
      <p:cxnSp>
        <p:nvCxnSpPr>
          <p:cNvPr id="8" name="Straight Connector 7"/>
          <p:cNvCxnSpPr/>
          <p:nvPr/>
        </p:nvCxnSpPr>
        <p:spPr>
          <a:xfrm>
            <a:off x="336336" y="2667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65656" y="3276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73328" y="39624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3328" y="46482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436236" y="2100216"/>
            <a:ext cx="2222532" cy="4047929"/>
          </a:xfrm>
          <a:prstGeom prst="rect">
            <a:avLst/>
          </a:prstGeom>
        </p:spPr>
      </p:pic>
      <p:cxnSp>
        <p:nvCxnSpPr>
          <p:cNvPr id="11" name="Straight Connector 10"/>
          <p:cNvCxnSpPr/>
          <p:nvPr/>
        </p:nvCxnSpPr>
        <p:spPr>
          <a:xfrm>
            <a:off x="373328" y="52578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112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N\Desktop\BL25_AGRI_FARMER_1154129f.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3"/>
            <a:ext cx="9144000" cy="6299180"/>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27989"/>
            <a:ext cx="530692" cy="530692"/>
          </a:xfrm>
          <a:prstGeom prst="rect">
            <a:avLst/>
          </a:prstGeom>
        </p:spPr>
      </p:pic>
      <p:sp>
        <p:nvSpPr>
          <p:cNvPr id="15" name="TextBox 14"/>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effectLst>
                  <a:outerShdw blurRad="38100" dist="38100" dir="2700000" algn="tl">
                    <a:srgbClr val="000000">
                      <a:alpha val="43137"/>
                    </a:srgbClr>
                  </a:outerShdw>
                </a:effectLst>
                <a:latin typeface="Arial Narrow" pitchFamily="34" charset="0"/>
                <a:cs typeface="Arial"/>
              </a:rPr>
              <a:t>CASE:  COCA-COLA INDIA and JAIN IRRIGATION</a:t>
            </a:r>
            <a:endParaRPr lang="en-US" sz="2800" dirty="0">
              <a:effectLst>
                <a:outerShdw blurRad="38100" dist="38100" dir="2700000" algn="tl">
                  <a:srgbClr val="000000">
                    <a:alpha val="43137"/>
                  </a:srgbClr>
                </a:outerShdw>
              </a:effectLst>
              <a:latin typeface="Arial Narrow" pitchFamily="34" charset="0"/>
              <a:cs typeface="Arial"/>
            </a:endParaRPr>
          </a:p>
          <a:p>
            <a:pPr>
              <a:lnSpc>
                <a:spcPct val="80000"/>
              </a:lnSpc>
            </a:pPr>
            <a:r>
              <a:rPr lang="en-US" sz="4000" b="1" dirty="0" smtClean="0">
                <a:effectLst>
                  <a:outerShdw blurRad="38100" dist="38100" dir="2700000" algn="tl">
                    <a:srgbClr val="000000">
                      <a:alpha val="43137"/>
                    </a:srgbClr>
                  </a:outerShdw>
                </a:effectLst>
                <a:latin typeface="Arial Narrow" pitchFamily="34" charset="0"/>
                <a:cs typeface="Arial"/>
              </a:rPr>
              <a:t>BUILDING A BETTER MANGO SUPPLY</a:t>
            </a:r>
          </a:p>
        </p:txBody>
      </p:sp>
      <p:sp>
        <p:nvSpPr>
          <p:cNvPr id="36" name="TextBox 35"/>
          <p:cNvSpPr txBox="1"/>
          <p:nvPr/>
        </p:nvSpPr>
        <p:spPr>
          <a:xfrm>
            <a:off x="1234334" y="3581400"/>
            <a:ext cx="7944923" cy="2055947"/>
          </a:xfrm>
          <a:prstGeom prst="rect">
            <a:avLst/>
          </a:prstGeom>
          <a:solidFill>
            <a:schemeClr val="tx1">
              <a:alpha val="87000"/>
            </a:schemeClr>
          </a:solidFill>
        </p:spPr>
        <p:txBody>
          <a:bodyPr wrap="square" rtlCol="0">
            <a:spAutoFit/>
          </a:bodyPr>
          <a:lstStyle/>
          <a:p>
            <a:pPr>
              <a:lnSpc>
                <a:spcPct val="110000"/>
              </a:lnSpc>
            </a:pPr>
            <a:r>
              <a:rPr lang="en-US" sz="2800" b="1" dirty="0" smtClean="0">
                <a:solidFill>
                  <a:srgbClr val="92D050"/>
                </a:solidFill>
                <a:latin typeface="Arial Narrow"/>
                <a:cs typeface="Arial Narrow"/>
              </a:rPr>
              <a:t>CO-INVESTING IN 200 DEMO FARMS TO DOUBLE MANGO PRODUCTION </a:t>
            </a:r>
          </a:p>
          <a:p>
            <a:pPr>
              <a:lnSpc>
                <a:spcPct val="110000"/>
              </a:lnSpc>
            </a:pPr>
            <a:r>
              <a:rPr lang="en-US" sz="2000" dirty="0">
                <a:solidFill>
                  <a:schemeClr val="bg1"/>
                </a:solidFill>
                <a:latin typeface="Arial" pitchFamily="34" charset="0"/>
                <a:cs typeface="Arial" pitchFamily="34" charset="0"/>
              </a:rPr>
              <a:t>The initiative provides field‐based training to Indian mango farmers on modern, sustainable agriculture and the adoption of the Ultra‐High Density Plantation (UHDP) technique. </a:t>
            </a:r>
            <a:endParaRPr lang="en-US" sz="20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202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2455" y="1713682"/>
            <a:ext cx="2209799" cy="2934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13003" y="1828800"/>
            <a:ext cx="1626072" cy="2104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458075" y="2248596"/>
            <a:ext cx="100012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662022" y="2971800"/>
            <a:ext cx="786653" cy="393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486400" y="2968575"/>
            <a:ext cx="976313" cy="489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69475" y="1934271"/>
            <a:ext cx="888600" cy="335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598275" y="3511034"/>
            <a:ext cx="2936125" cy="369332"/>
          </a:xfrm>
          <a:prstGeom prst="rect">
            <a:avLst/>
          </a:prstGeom>
          <a:noFill/>
          <a:ln>
            <a:noFill/>
          </a:ln>
        </p:spPr>
        <p:txBody>
          <a:bodyPr wrap="none" rtlCol="0">
            <a:spAutoFit/>
          </a:bodyPr>
          <a:lstStyle/>
          <a:p>
            <a:r>
              <a:rPr lang="en-US" dirty="0">
                <a:solidFill>
                  <a:schemeClr val="bg1">
                    <a:lumMod val="50000"/>
                  </a:schemeClr>
                </a:solidFill>
                <a:latin typeface="Arial Rounded MT Bold" pitchFamily="34" charset="0"/>
                <a:cs typeface="Arial" pitchFamily="34" charset="0"/>
              </a:rPr>
              <a:t>t</a:t>
            </a:r>
            <a:r>
              <a:rPr lang="en-US" dirty="0" smtClean="0">
                <a:solidFill>
                  <a:schemeClr val="bg1">
                    <a:lumMod val="50000"/>
                  </a:schemeClr>
                </a:solidFill>
                <a:latin typeface="Arial Rounded MT Bold" pitchFamily="34" charset="0"/>
                <a:cs typeface="Arial" pitchFamily="34" charset="0"/>
              </a:rPr>
              <a:t>echnology </a:t>
            </a:r>
            <a:r>
              <a:rPr lang="en-US" dirty="0">
                <a:solidFill>
                  <a:schemeClr val="bg1">
                    <a:lumMod val="50000"/>
                  </a:schemeClr>
                </a:solidFill>
                <a:latin typeface="Arial Rounded MT Bold" pitchFamily="34" charset="0"/>
                <a:cs typeface="Arial" pitchFamily="34" charset="0"/>
              </a:rPr>
              <a:t>c</a:t>
            </a:r>
            <a:r>
              <a:rPr lang="en-US" dirty="0" smtClean="0">
                <a:solidFill>
                  <a:schemeClr val="bg1">
                    <a:lumMod val="50000"/>
                  </a:schemeClr>
                </a:solidFill>
                <a:latin typeface="Arial Rounded MT Bold" pitchFamily="34" charset="0"/>
                <a:cs typeface="Arial" pitchFamily="34" charset="0"/>
              </a:rPr>
              <a:t>ollaborative</a:t>
            </a:r>
            <a:endParaRPr lang="en-US" dirty="0">
              <a:solidFill>
                <a:schemeClr val="bg1">
                  <a:lumMod val="50000"/>
                </a:schemeClr>
              </a:solidFill>
              <a:latin typeface="Arial Rounded MT Bold" pitchFamily="34" charset="0"/>
              <a:cs typeface="Arial" pitchFamily="34" charset="0"/>
            </a:endParaRPr>
          </a:p>
        </p:txBody>
      </p:sp>
      <p:pic>
        <p:nvPicPr>
          <p:cNvPr id="9" name="Picture 3"/>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371681" y="4118710"/>
            <a:ext cx="3391319"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10" cstate="print"/>
          <a:srcRect/>
          <a:stretch>
            <a:fillRect/>
          </a:stretch>
        </p:blipFill>
        <p:spPr bwMode="auto">
          <a:xfrm>
            <a:off x="2667000" y="2603448"/>
            <a:ext cx="1924864" cy="1381256"/>
          </a:xfrm>
          <a:prstGeom prst="rect">
            <a:avLst/>
          </a:prstGeom>
          <a:noFill/>
          <a:ln w="9525">
            <a:noFill/>
            <a:miter lim="800000"/>
            <a:headEnd/>
            <a:tailEnd/>
          </a:ln>
        </p:spPr>
      </p:pic>
      <p:pic>
        <p:nvPicPr>
          <p:cNvPr id="11" name="Picture 1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08998" y="2136614"/>
            <a:ext cx="1153715" cy="824037"/>
          </a:xfrm>
          <a:prstGeom prst="rect">
            <a:avLst/>
          </a:prstGeom>
        </p:spPr>
      </p:pic>
      <p:sp>
        <p:nvSpPr>
          <p:cNvPr id="12" name="Title 19"/>
          <p:cNvSpPr txBox="1">
            <a:spLocks/>
          </p:cNvSpPr>
          <p:nvPr/>
        </p:nvSpPr>
        <p:spPr>
          <a:xfrm>
            <a:off x="125291" y="153191"/>
            <a:ext cx="8229600" cy="929485"/>
          </a:xfrm>
          <a:prstGeom prst="rect">
            <a:avLst/>
          </a:prstGeom>
          <a:noFill/>
        </p:spPr>
        <p:txBody>
          <a:bodyPr wrap="square"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0000"/>
              </a:lnSpc>
            </a:pPr>
            <a:r>
              <a:rPr lang="en-US" sz="2800" smtClean="0">
                <a:latin typeface="Arial Narrow" pitchFamily="34" charset="0"/>
                <a:cs typeface="Arial"/>
              </a:rPr>
              <a:t>OPENS</a:t>
            </a:r>
          </a:p>
          <a:p>
            <a:pPr algn="l">
              <a:lnSpc>
                <a:spcPct val="80000"/>
              </a:lnSpc>
            </a:pPr>
            <a:r>
              <a:rPr lang="en-US" sz="4000" b="1" smtClean="0">
                <a:latin typeface="Arial Narrow" pitchFamily="34" charset="0"/>
                <a:cs typeface="Arial"/>
              </a:rPr>
              <a:t>OPPORTUNITY FOR COLLABORATION</a:t>
            </a:r>
            <a:endParaRPr lang="en-US" sz="4000" b="1" dirty="0" smtClean="0">
              <a:latin typeface="Arial Narrow" pitchFamily="34" charset="0"/>
              <a:cs typeface="Arial"/>
            </a:endParaRPr>
          </a:p>
        </p:txBody>
      </p:sp>
      <p:sp>
        <p:nvSpPr>
          <p:cNvPr id="13" name="Rounded Rectangle 12"/>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bottle_new.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496986" y="6327989"/>
            <a:ext cx="530692" cy="530692"/>
          </a:xfrm>
          <a:prstGeom prst="rect">
            <a:avLst/>
          </a:prstGeom>
        </p:spPr>
      </p:pic>
    </p:spTree>
    <p:extLst>
      <p:ext uri="{BB962C8B-B14F-4D97-AF65-F5344CB8AC3E}">
        <p14:creationId xmlns:p14="http://schemas.microsoft.com/office/powerpoint/2010/main" val="421302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9144000" cy="6887306"/>
          </a:xfrm>
          <a:prstGeom prst="rect">
            <a:avLst/>
          </a:prstGeom>
        </p:spPr>
      </p:pic>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27989"/>
            <a:ext cx="530692" cy="530692"/>
          </a:xfrm>
          <a:prstGeom prst="rect">
            <a:avLst/>
          </a:prstGeom>
        </p:spPr>
      </p:pic>
      <p:sp>
        <p:nvSpPr>
          <p:cNvPr id="15" name="TextBox 14"/>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COCA-COLA and TICO FRUIT</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PILOTING - SUSTAINABLE ORANGES</a:t>
            </a:r>
          </a:p>
        </p:txBody>
      </p:sp>
      <p:sp>
        <p:nvSpPr>
          <p:cNvPr id="36" name="TextBox 35"/>
          <p:cNvSpPr txBox="1"/>
          <p:nvPr/>
        </p:nvSpPr>
        <p:spPr>
          <a:xfrm>
            <a:off x="1199077" y="2514600"/>
            <a:ext cx="7944923" cy="2733056"/>
          </a:xfrm>
          <a:prstGeom prst="rect">
            <a:avLst/>
          </a:prstGeom>
          <a:solidFill>
            <a:schemeClr val="tx1">
              <a:alpha val="87000"/>
            </a:schemeClr>
          </a:solidFill>
        </p:spPr>
        <p:txBody>
          <a:bodyPr wrap="square" rtlCol="0">
            <a:spAutoFit/>
          </a:bodyPr>
          <a:lstStyle/>
          <a:p>
            <a:pPr>
              <a:lnSpc>
                <a:spcPct val="110000"/>
              </a:lnSpc>
            </a:pPr>
            <a:endParaRPr lang="en-US" sz="2800" b="1" dirty="0" smtClean="0">
              <a:solidFill>
                <a:srgbClr val="92D050"/>
              </a:solidFill>
              <a:latin typeface="Arial Narrow"/>
              <a:cs typeface="Arial Narrow"/>
            </a:endParaRPr>
          </a:p>
          <a:p>
            <a:pPr>
              <a:lnSpc>
                <a:spcPct val="110000"/>
              </a:lnSpc>
            </a:pPr>
            <a:r>
              <a:rPr lang="en-US" sz="2800" b="1" dirty="0" smtClean="0">
                <a:solidFill>
                  <a:srgbClr val="92D050"/>
                </a:solidFill>
                <a:latin typeface="Arial Narrow"/>
                <a:cs typeface="Arial Narrow"/>
              </a:rPr>
              <a:t>WORKING TOGETHER ON PILOTS</a:t>
            </a:r>
          </a:p>
          <a:p>
            <a:pPr>
              <a:lnSpc>
                <a:spcPct val="110000"/>
              </a:lnSpc>
            </a:pPr>
            <a:r>
              <a:rPr lang="en-US" sz="2000" dirty="0" smtClean="0">
                <a:solidFill>
                  <a:schemeClr val="bg1"/>
                </a:solidFill>
                <a:latin typeface="Arial" pitchFamily="34" charset="0"/>
                <a:cs typeface="Arial" pitchFamily="34" charset="0"/>
              </a:rPr>
              <a:t>Coca-Cola financially supported a research program in Costa Rica to reduce fertilizer use in orange groves at Earth University, jointly exploring whether this strategy could work for </a:t>
            </a:r>
            <a:r>
              <a:rPr lang="en-US" sz="2000" dirty="0" err="1" smtClean="0">
                <a:solidFill>
                  <a:schemeClr val="bg1"/>
                </a:solidFill>
                <a:latin typeface="Arial" pitchFamily="34" charset="0"/>
                <a:cs typeface="Arial" pitchFamily="34" charset="0"/>
              </a:rPr>
              <a:t>Tico</a:t>
            </a:r>
            <a:r>
              <a:rPr lang="en-US" sz="2000" dirty="0" smtClean="0">
                <a:solidFill>
                  <a:schemeClr val="bg1"/>
                </a:solidFill>
                <a:latin typeface="Arial" pitchFamily="34" charset="0"/>
                <a:cs typeface="Arial" pitchFamily="34" charset="0"/>
              </a:rPr>
              <a:t> Fruit the science commercially. All signs are positive</a:t>
            </a:r>
          </a:p>
          <a:p>
            <a:pPr>
              <a:lnSpc>
                <a:spcPct val="110000"/>
              </a:lnSpc>
            </a:pPr>
            <a:endParaRPr lang="en-US" sz="2000" b="1" dirty="0">
              <a:solidFill>
                <a:schemeClr val="bg1"/>
              </a:solidFill>
              <a:latin typeface="Arial" pitchFamily="34" charset="0"/>
              <a:cs typeface="Arial" pitchFamily="34" charset="0"/>
            </a:endParaRPr>
          </a:p>
        </p:txBody>
      </p:sp>
      <p:pic>
        <p:nvPicPr>
          <p:cNvPr id="1026" name="Picture 2" descr="C:\Users\N\Desktop\logo_ticofrut[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99077" y="2135553"/>
            <a:ext cx="2044700" cy="1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243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 y="664578"/>
            <a:ext cx="4653786" cy="1660785"/>
          </a:xfrm>
          <a:prstGeom prst="rect">
            <a:avLst/>
          </a:prstGeom>
          <a:noFill/>
          <a:ln w="9525">
            <a:noFill/>
            <a:miter lim="800000"/>
            <a:headEnd/>
            <a:tailEnd/>
          </a:ln>
          <a:effectLst/>
        </p:spPr>
      </p:pic>
      <p:pic>
        <p:nvPicPr>
          <p:cNvPr id="3" name="Picture 2" descr="http://www.postcardz.com.au/maps/images/Map-of-Great-Barrier-Reef.g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4600" y="914400"/>
            <a:ext cx="2040659" cy="5130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cdn.zmescience.com/wp-content/uploads/2011/11/reef.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8200" y="2936760"/>
            <a:ext cx="4619483" cy="277824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07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09600" y="840470"/>
            <a:ext cx="4234295" cy="2520723"/>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7" name="Picture 4"/>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495800" y="3619842"/>
            <a:ext cx="4035137" cy="2629926"/>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8" name="Content Placeholder 2"/>
          <p:cNvSpPr>
            <a:spLocks noGrp="1"/>
          </p:cNvSpPr>
          <p:nvPr>
            <p:ph sz="quarter" idx="1"/>
          </p:nvPr>
        </p:nvSpPr>
        <p:spPr>
          <a:xfrm>
            <a:off x="5257800" y="1524000"/>
            <a:ext cx="3474442" cy="767443"/>
          </a:xfrm>
        </p:spPr>
        <p:txBody>
          <a:bodyPr>
            <a:noAutofit/>
          </a:bodyPr>
          <a:lstStyle/>
          <a:p>
            <a:pPr marL="0" indent="0">
              <a:spcBef>
                <a:spcPts val="0"/>
              </a:spcBef>
              <a:buNone/>
            </a:pPr>
            <a:r>
              <a:rPr lang="en-US" sz="1400" dirty="0" smtClean="0">
                <a:solidFill>
                  <a:schemeClr val="bg1"/>
                </a:solidFill>
                <a:latin typeface="Arial" pitchFamily="34" charset="0"/>
                <a:cs typeface="Arial" pitchFamily="34" charset="0"/>
              </a:rPr>
              <a:t>Queensland area used for sugar cane cultivation (1930-1996)</a:t>
            </a:r>
            <a:endParaRPr lang="en-US" sz="1400" dirty="0">
              <a:solidFill>
                <a:schemeClr val="bg1"/>
              </a:solidFill>
              <a:latin typeface="Arial" pitchFamily="34" charset="0"/>
              <a:cs typeface="Arial" pitchFamily="34" charset="0"/>
            </a:endParaRPr>
          </a:p>
        </p:txBody>
      </p:sp>
      <p:sp>
        <p:nvSpPr>
          <p:cNvPr id="19" name="Content Placeholder 2"/>
          <p:cNvSpPr txBox="1">
            <a:spLocks/>
          </p:cNvSpPr>
          <p:nvPr/>
        </p:nvSpPr>
        <p:spPr>
          <a:xfrm>
            <a:off x="900546" y="4572001"/>
            <a:ext cx="3255818" cy="725607"/>
          </a:xfrm>
          <a:prstGeom prst="rect">
            <a:avLst/>
          </a:prstGeom>
        </p:spPr>
        <p:txBody>
          <a:bodyPr vert="horz" lIns="91440" tIns="45720" rIns="91440" bIns="45720" rtlCol="0">
            <a:noAutofit/>
          </a:bodyPr>
          <a:lstStyle>
            <a:lvl1pPr marL="233363" indent="-233363" algn="l" defTabSz="457200" rtl="0" eaLnBrk="1" latinLnBrk="0" hangingPunct="1">
              <a:spcBef>
                <a:spcPts val="0"/>
              </a:spcBef>
              <a:spcAft>
                <a:spcPts val="800"/>
              </a:spcAft>
              <a:buClr>
                <a:srgbClr val="D55C19"/>
              </a:buClr>
              <a:buFont typeface="Arial"/>
              <a:buChar char="•"/>
              <a:defRPr sz="1600" kern="1200">
                <a:solidFill>
                  <a:schemeClr val="tx1"/>
                </a:solidFill>
                <a:latin typeface="Georgia"/>
                <a:ea typeface="+mn-ea"/>
                <a:cs typeface="Georgia"/>
              </a:defRPr>
            </a:lvl1pPr>
            <a:lvl2pPr marL="455613" indent="-230188" algn="l" defTabSz="457200" rtl="0" eaLnBrk="1" latinLnBrk="0" hangingPunct="1">
              <a:spcBef>
                <a:spcPts val="0"/>
              </a:spcBef>
              <a:spcAft>
                <a:spcPts val="800"/>
              </a:spcAft>
              <a:buClr>
                <a:srgbClr val="D55C19"/>
              </a:buClr>
              <a:buFont typeface="Arial"/>
              <a:buChar char="•"/>
              <a:defRPr sz="1300" kern="1200">
                <a:solidFill>
                  <a:schemeClr val="tx1"/>
                </a:solidFill>
                <a:latin typeface="Georgia"/>
                <a:ea typeface="+mn-ea"/>
                <a:cs typeface="Georgia"/>
              </a:defRPr>
            </a:lvl2pPr>
            <a:lvl3pPr marL="687388" indent="-228600" algn="l" defTabSz="457200" rtl="0" eaLnBrk="1" latinLnBrk="0" hangingPunct="1">
              <a:spcBef>
                <a:spcPts val="0"/>
              </a:spcBef>
              <a:spcAft>
                <a:spcPts val="800"/>
              </a:spcAft>
              <a:buClr>
                <a:srgbClr val="D55C19"/>
              </a:buClr>
              <a:buFont typeface="Arial"/>
              <a:buChar char="•"/>
              <a:defRPr sz="1300" kern="1200">
                <a:solidFill>
                  <a:schemeClr val="tx1"/>
                </a:solidFill>
                <a:latin typeface="Georgia"/>
                <a:ea typeface="+mn-ea"/>
                <a:cs typeface="Georgia"/>
              </a:defRPr>
            </a:lvl3pPr>
            <a:lvl4pPr marL="1600200" indent="-228600" algn="l" defTabSz="457200" rtl="0" eaLnBrk="1" latinLnBrk="0" hangingPunct="1">
              <a:spcBef>
                <a:spcPct val="20000"/>
              </a:spcBef>
              <a:buFont typeface="Arial"/>
              <a:buChar char="–"/>
              <a:defRPr sz="1000" kern="1200">
                <a:solidFill>
                  <a:schemeClr val="tx1"/>
                </a:solidFill>
                <a:latin typeface="Georgia"/>
                <a:ea typeface="+mn-ea"/>
                <a:cs typeface="Georgia"/>
              </a:defRPr>
            </a:lvl4pPr>
            <a:lvl5pPr marL="2057400" indent="-228600" algn="l" defTabSz="457200" rtl="0" eaLnBrk="1" latinLnBrk="0" hangingPunct="1">
              <a:spcBef>
                <a:spcPct val="20000"/>
              </a:spcBef>
              <a:buFont typeface="Arial"/>
              <a:buChar char="»"/>
              <a:defRPr sz="1000" kern="1200">
                <a:solidFill>
                  <a:schemeClr val="tx1"/>
                </a:solidFill>
                <a:latin typeface="Georgia"/>
                <a:ea typeface="+mn-ea"/>
                <a:cs typeface="Georg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400" dirty="0" smtClean="0">
                <a:solidFill>
                  <a:schemeClr val="bg1"/>
                </a:solidFill>
                <a:latin typeface="Arial" pitchFamily="34" charset="0"/>
                <a:cs typeface="Arial" pitchFamily="34" charset="0"/>
              </a:rPr>
              <a:t>Nitrogen and Phosphorus fertilizer in Great Barrier Reef Catchment</a:t>
            </a:r>
            <a:endParaRPr lang="en-US" sz="1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8009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ounded Rectangle 16"/>
          <p:cNvSpPr/>
          <p:nvPr/>
        </p:nvSpPr>
        <p:spPr bwMode="auto">
          <a:xfrm>
            <a:off x="1927867" y="1421765"/>
            <a:ext cx="1662112"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18" name="Rounded Rectangle 17"/>
          <p:cNvSpPr/>
          <p:nvPr/>
        </p:nvSpPr>
        <p:spPr bwMode="auto">
          <a:xfrm>
            <a:off x="1910404" y="1817053"/>
            <a:ext cx="1674813" cy="469900"/>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a:t>
            </a:r>
            <a:r>
              <a:rPr lang="en-US" sz="1200" b="1" dirty="0">
                <a:solidFill>
                  <a:srgbClr val="FFFFFF"/>
                </a:solidFill>
                <a:latin typeface="Arial" pitchFamily="34" charset="0"/>
              </a:rPr>
              <a:t>2</a:t>
            </a:r>
            <a:r>
              <a:rPr lang="en-US" sz="1200" b="1" dirty="0" smtClean="0">
                <a:solidFill>
                  <a:srgbClr val="FFFFFF"/>
                </a:solidFill>
                <a:latin typeface="Arial" pitchFamily="34" charset="0"/>
              </a:rPr>
              <a:t>: BUSINESS CASE</a:t>
            </a:r>
            <a:endParaRPr lang="en-US" sz="1200" b="1" dirty="0">
              <a:solidFill>
                <a:srgbClr val="FFFFFF"/>
              </a:solidFill>
              <a:latin typeface="Arial" pitchFamily="34" charset="0"/>
            </a:endParaRPr>
          </a:p>
        </p:txBody>
      </p:sp>
      <p:sp>
        <p:nvSpPr>
          <p:cNvPr id="21" name="Rounded Rectangle 20"/>
          <p:cNvSpPr/>
          <p:nvPr/>
        </p:nvSpPr>
        <p:spPr bwMode="auto">
          <a:xfrm>
            <a:off x="5589594" y="1421765"/>
            <a:ext cx="1662113"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22" name="Rounded Rectangle 21"/>
          <p:cNvSpPr/>
          <p:nvPr/>
        </p:nvSpPr>
        <p:spPr bwMode="auto">
          <a:xfrm>
            <a:off x="5572132" y="1817053"/>
            <a:ext cx="1674812" cy="469900"/>
          </a:xfrm>
          <a:prstGeom prst="roundRect">
            <a:avLst>
              <a:gd name="adj" fmla="val 10926"/>
            </a:avLst>
          </a:prstGeom>
          <a:solidFill>
            <a:srgbClr val="494949"/>
          </a:solidFill>
          <a:ln w="25400" cap="flat" cmpd="sng" algn="ctr">
            <a:noFill/>
            <a:prstDash val="solid"/>
          </a:ln>
          <a:effectLst/>
        </p:spPr>
        <p:txBody>
          <a:bodyPr lIns="0" tIns="0" rIns="0" bIns="0" anchor="ctr"/>
          <a:lstStyle/>
          <a:p>
            <a:pPr algn="ctr" defTabSz="914400"/>
            <a:r>
              <a:rPr lang="en-US" sz="1200" b="1" dirty="0" smtClean="0">
                <a:solidFill>
                  <a:srgbClr val="FFFFFF"/>
                </a:solidFill>
                <a:latin typeface="Arial" pitchFamily="34" charset="0"/>
              </a:rPr>
              <a:t>MODULE 4:</a:t>
            </a:r>
          </a:p>
          <a:p>
            <a:pPr algn="ctr" defTabSz="914400"/>
            <a:r>
              <a:rPr lang="en-US" sz="1200" b="1" dirty="0" smtClean="0">
                <a:solidFill>
                  <a:srgbClr val="FFFFFF"/>
                </a:solidFill>
                <a:latin typeface="Arial" pitchFamily="34" charset="0"/>
              </a:rPr>
              <a:t>ENGAGEMENT</a:t>
            </a:r>
            <a:endParaRPr lang="en-US" sz="1200" b="1" dirty="0">
              <a:solidFill>
                <a:srgbClr val="FFFFFF"/>
              </a:solidFill>
              <a:latin typeface="Arial" pitchFamily="34" charset="0"/>
            </a:endParaRPr>
          </a:p>
        </p:txBody>
      </p:sp>
      <p:sp>
        <p:nvSpPr>
          <p:cNvPr id="29" name="Rounded Rectangle 28"/>
          <p:cNvSpPr/>
          <p:nvPr/>
        </p:nvSpPr>
        <p:spPr bwMode="auto">
          <a:xfrm>
            <a:off x="3776352" y="1421765"/>
            <a:ext cx="1663700"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30" name="Rounded Rectangle 29"/>
          <p:cNvSpPr/>
          <p:nvPr/>
        </p:nvSpPr>
        <p:spPr bwMode="auto">
          <a:xfrm>
            <a:off x="3747777" y="1817053"/>
            <a:ext cx="1676400" cy="469900"/>
          </a:xfrm>
          <a:prstGeom prst="roundRect">
            <a:avLst>
              <a:gd name="adj" fmla="val 13658"/>
            </a:avLst>
          </a:prstGeom>
          <a:solidFill>
            <a:srgbClr val="494949"/>
          </a:solidFill>
          <a:ln w="25400" cap="flat" cmpd="sng" algn="ctr">
            <a:noFill/>
            <a:prstDash val="solid"/>
          </a:ln>
          <a:effectLst/>
        </p:spPr>
        <p:txBody>
          <a:bodyPr lIns="0" tIns="0" rIns="0" bIns="0" anchor="ctr"/>
          <a:lstStyle/>
          <a:p>
            <a:pPr algn="ctr" defTabSz="914400"/>
            <a:r>
              <a:rPr lang="en-US" sz="1200" b="1" dirty="0" smtClean="0">
                <a:solidFill>
                  <a:srgbClr val="FFFFFF"/>
                </a:solidFill>
                <a:latin typeface="Arial" pitchFamily="34" charset="0"/>
              </a:rPr>
              <a:t>MODULE </a:t>
            </a:r>
            <a:r>
              <a:rPr lang="en-US" sz="1200" b="1" dirty="0">
                <a:solidFill>
                  <a:srgbClr val="FFFFFF"/>
                </a:solidFill>
                <a:latin typeface="Arial" pitchFamily="34" charset="0"/>
              </a:rPr>
              <a:t>3</a:t>
            </a:r>
            <a:r>
              <a:rPr lang="en-US" sz="1200" b="1" dirty="0" smtClean="0">
                <a:solidFill>
                  <a:srgbClr val="FFFFFF"/>
                </a:solidFill>
                <a:latin typeface="Arial" pitchFamily="34" charset="0"/>
              </a:rPr>
              <a:t>:</a:t>
            </a:r>
          </a:p>
          <a:p>
            <a:pPr algn="ctr" defTabSz="914400"/>
            <a:r>
              <a:rPr lang="en-US" sz="1200" b="1" dirty="0" smtClean="0">
                <a:solidFill>
                  <a:srgbClr val="FFFFFF"/>
                </a:solidFill>
                <a:latin typeface="Arial" pitchFamily="34" charset="0"/>
              </a:rPr>
              <a:t>IN ACTION</a:t>
            </a:r>
            <a:endParaRPr lang="en-US" sz="1200" b="1" dirty="0">
              <a:solidFill>
                <a:srgbClr val="FFFFFF"/>
              </a:solidFill>
              <a:latin typeface="Arial" pitchFamily="34" charset="0"/>
            </a:endParaRPr>
          </a:p>
        </p:txBody>
      </p:sp>
      <p:sp>
        <p:nvSpPr>
          <p:cNvPr id="33" name="TextBox 53"/>
          <p:cNvSpPr txBox="1">
            <a:spLocks noChangeArrowheads="1"/>
          </p:cNvSpPr>
          <p:nvPr/>
        </p:nvSpPr>
        <p:spPr bwMode="auto">
          <a:xfrm>
            <a:off x="-188138"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TRAINING AGENDA</a:t>
            </a:r>
            <a:r>
              <a:rPr lang="en-US" sz="2800" smtClean="0">
                <a:solidFill>
                  <a:schemeClr val="bg1"/>
                </a:solidFill>
                <a:latin typeface="Arial Narrow" pitchFamily="34" charset="0"/>
              </a:rPr>
              <a:t>: LEADERS </a:t>
            </a:r>
            <a:endParaRPr lang="en-US" sz="2800" dirty="0" smtClean="0">
              <a:solidFill>
                <a:schemeClr val="bg1"/>
              </a:solidFill>
              <a:latin typeface="Arial Narrow" pitchFamily="34" charset="0"/>
            </a:endParaRPr>
          </a:p>
          <a:p>
            <a:pPr>
              <a:lnSpc>
                <a:spcPct val="80000"/>
              </a:lnSpc>
            </a:pPr>
            <a:r>
              <a:rPr lang="en-US" sz="4000" b="1" dirty="0" smtClean="0">
                <a:solidFill>
                  <a:schemeClr val="bg1"/>
                </a:solidFill>
                <a:latin typeface="Arial Narrow" pitchFamily="34" charset="0"/>
              </a:rPr>
              <a:t>CLIMATE AMBASSADORS</a:t>
            </a:r>
            <a:endParaRPr lang="en-US" sz="4000" b="1" dirty="0">
              <a:solidFill>
                <a:schemeClr val="bg1"/>
              </a:solidFill>
              <a:latin typeface="Arial Narrow" pitchFamily="34" charset="0"/>
            </a:endParaRPr>
          </a:p>
        </p:txBody>
      </p:sp>
      <p:sp>
        <p:nvSpPr>
          <p:cNvPr id="37" name="TextBox 36"/>
          <p:cNvSpPr txBox="1">
            <a:spLocks noChangeArrowheads="1"/>
          </p:cNvSpPr>
          <p:nvPr/>
        </p:nvSpPr>
        <p:spPr bwMode="auto">
          <a:xfrm>
            <a:off x="1888497" y="4239573"/>
            <a:ext cx="2017106" cy="129266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sz="1300" dirty="0" smtClean="0">
                <a:solidFill>
                  <a:schemeClr val="bg1">
                    <a:lumMod val="85000"/>
                  </a:schemeClr>
                </a:solidFill>
                <a:latin typeface="Arial Narrow" pitchFamily="34" charset="0"/>
                <a:cs typeface="Calibri" pitchFamily="34" charset="0"/>
              </a:rPr>
              <a:t>• BUSINESS STRATEGY</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REVENUE</a:t>
            </a:r>
            <a:br>
              <a:rPr lang="en-US" sz="1300" dirty="0" smtClean="0">
                <a:solidFill>
                  <a:schemeClr val="bg1">
                    <a:lumMod val="85000"/>
                  </a:schemeClr>
                </a:solidFill>
                <a:latin typeface="Arial Narrow" pitchFamily="34" charset="0"/>
                <a:cs typeface="Calibri" pitchFamily="34" charset="0"/>
              </a:rPr>
            </a:b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RISK</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REPUTATION</a:t>
            </a:r>
          </a:p>
          <a:p>
            <a:pPr defTabSz="914196" eaLnBrk="1" hangingPunct="1"/>
            <a:r>
              <a:rPr lang="en-US" sz="1300" dirty="0" smtClean="0">
                <a:solidFill>
                  <a:schemeClr val="bg1">
                    <a:lumMod val="85000"/>
                  </a:schemeClr>
                </a:solidFill>
                <a:latin typeface="Arial Narrow" pitchFamily="34" charset="0"/>
                <a:cs typeface="Calibri" pitchFamily="34" charset="0"/>
              </a:rPr>
              <a:t>ME, WE, WORLD</a:t>
            </a: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sp>
        <p:nvSpPr>
          <p:cNvPr id="34" name="TextBox 33"/>
          <p:cNvSpPr txBox="1">
            <a:spLocks noChangeArrowheads="1"/>
          </p:cNvSpPr>
          <p:nvPr/>
        </p:nvSpPr>
        <p:spPr bwMode="auto">
          <a:xfrm>
            <a:off x="3747777" y="4239573"/>
            <a:ext cx="1841817" cy="1492716"/>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a:t>
            </a: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STRATEGIC FRAME </a:t>
            </a:r>
          </a:p>
          <a:p>
            <a:pPr defTabSz="914196" eaLnBrk="1" hangingPunct="1"/>
            <a:r>
              <a:rPr lang="en-US" sz="1300" dirty="0" smtClean="0">
                <a:solidFill>
                  <a:schemeClr val="bg1">
                    <a:lumMod val="85000"/>
                  </a:schemeClr>
                </a:solidFill>
                <a:latin typeface="Arial Narrow" pitchFamily="34" charset="0"/>
                <a:cs typeface="Calibri" pitchFamily="34" charset="0"/>
              </a:rPr>
              <a:t>• </a:t>
            </a:r>
            <a:r>
              <a:rPr lang="en-US" sz="1300" dirty="0">
                <a:solidFill>
                  <a:schemeClr val="bg1">
                    <a:lumMod val="85000"/>
                  </a:schemeClr>
                </a:solidFill>
                <a:latin typeface="Arial Narrow" pitchFamily="34" charset="0"/>
                <a:cs typeface="Calibri" pitchFamily="34" charset="0"/>
              </a:rPr>
              <a:t>KEY </a:t>
            </a:r>
            <a:r>
              <a:rPr lang="en-US" sz="1300" dirty="0" smtClean="0">
                <a:solidFill>
                  <a:schemeClr val="bg1">
                    <a:lumMod val="85000"/>
                  </a:schemeClr>
                </a:solidFill>
                <a:latin typeface="Arial Narrow" pitchFamily="34" charset="0"/>
                <a:cs typeface="Calibri" pitchFamily="34" charset="0"/>
              </a:rPr>
              <a:t>INTERVENTIONS</a:t>
            </a:r>
          </a:p>
          <a:p>
            <a:pPr marL="228600" indent="-106363" defTabSz="914196" eaLnBrk="1" hangingPunct="1"/>
            <a:r>
              <a:rPr lang="en-US" sz="1300" dirty="0" smtClean="0">
                <a:solidFill>
                  <a:schemeClr val="bg1">
                    <a:lumMod val="85000"/>
                  </a:schemeClr>
                </a:solidFill>
                <a:latin typeface="Arial Narrow" pitchFamily="34" charset="0"/>
                <a:cs typeface="Calibri" pitchFamily="34" charset="0"/>
              </a:rPr>
              <a:t>• INGREDIENTS</a:t>
            </a: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PACKAGING</a:t>
            </a:r>
            <a:endParaRPr lang="en-US" sz="1300" dirty="0" smtClean="0">
              <a:solidFill>
                <a:schemeClr val="bg1">
                  <a:lumMod val="85000"/>
                </a:schemeClr>
              </a:solidFill>
              <a:latin typeface="Arial Narrow" pitchFamily="34" charset="0"/>
              <a:cs typeface="Calibri" pitchFamily="34" charset="0"/>
            </a:endParaRP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MANUFACTURING</a:t>
            </a: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DISTRIBUTION</a:t>
            </a:r>
            <a:endParaRPr lang="en-US" sz="1300" dirty="0" smtClean="0">
              <a:solidFill>
                <a:schemeClr val="bg1">
                  <a:lumMod val="85000"/>
                </a:schemeClr>
              </a:solidFill>
              <a:latin typeface="Arial Narrow" pitchFamily="34" charset="0"/>
              <a:cs typeface="Calibri" pitchFamily="34" charset="0"/>
            </a:endParaRPr>
          </a:p>
          <a:p>
            <a:pPr marL="457200" lvl="1" indent="-334963"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REFRIGERATION</a:t>
            </a:r>
          </a:p>
        </p:txBody>
      </p:sp>
      <p:sp>
        <p:nvSpPr>
          <p:cNvPr id="35" name="TextBox 34"/>
          <p:cNvSpPr txBox="1">
            <a:spLocks noChangeArrowheads="1"/>
          </p:cNvSpPr>
          <p:nvPr/>
        </p:nvSpPr>
        <p:spPr bwMode="auto">
          <a:xfrm>
            <a:off x="5622297" y="4239573"/>
            <a:ext cx="1733815" cy="1092607"/>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109538" indent="-109538" defTabSz="914196" eaLnBrk="1" hangingPunct="1">
              <a:buFont typeface="Arial" pitchFamily="34" charset="0"/>
              <a:buChar char="•"/>
            </a:pPr>
            <a:r>
              <a:rPr lang="en-US" sz="1300" dirty="0" smtClean="0">
                <a:solidFill>
                  <a:schemeClr val="bg1">
                    <a:lumMod val="85000"/>
                  </a:schemeClr>
                </a:solidFill>
                <a:latin typeface="Arial Narrow" pitchFamily="34" charset="0"/>
                <a:cs typeface="Calibri" pitchFamily="34" charset="0"/>
              </a:rPr>
              <a:t>STEPS FOR ENGAGING SUPPLIERS</a:t>
            </a:r>
          </a:p>
          <a:p>
            <a:pPr defTabSz="914196" eaLnBrk="1" hangingPunct="1"/>
            <a:endParaRPr lang="en-US" sz="1300" dirty="0" smtClean="0">
              <a:solidFill>
                <a:schemeClr val="bg1">
                  <a:lumMod val="85000"/>
                </a:schemeClr>
              </a:solidFill>
              <a:latin typeface="Arial Narrow" pitchFamily="34" charset="0"/>
              <a:cs typeface="Calibri" pitchFamily="34" charset="0"/>
            </a:endParaRP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grpSp>
        <p:nvGrpSpPr>
          <p:cNvPr id="2" name="Group 1"/>
          <p:cNvGrpSpPr/>
          <p:nvPr/>
        </p:nvGrpSpPr>
        <p:grpSpPr>
          <a:xfrm>
            <a:off x="96573" y="1421765"/>
            <a:ext cx="1705292" cy="3695773"/>
            <a:chOff x="66093" y="1421765"/>
            <a:chExt cx="1705292" cy="3695773"/>
          </a:xfrm>
        </p:grpSpPr>
        <p:sp>
          <p:nvSpPr>
            <p:cNvPr id="4" name="TextBox 3"/>
            <p:cNvSpPr txBox="1">
              <a:spLocks noChangeArrowheads="1"/>
            </p:cNvSpPr>
            <p:nvPr/>
          </p:nvSpPr>
          <p:spPr bwMode="auto">
            <a:xfrm>
              <a:off x="66093" y="4224986"/>
              <a:ext cx="1664204" cy="89255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 WHY WE ARE HERE</a:t>
              </a:r>
            </a:p>
            <a:p>
              <a:pPr defTabSz="914196" eaLnBrk="1" hangingPunct="1"/>
              <a:r>
                <a:rPr lang="en-US" sz="1300" dirty="0">
                  <a:solidFill>
                    <a:schemeClr val="bg1">
                      <a:lumMod val="85000"/>
                    </a:schemeClr>
                  </a:solidFill>
                  <a:latin typeface="Arial Narrow" pitchFamily="34" charset="0"/>
                  <a:cs typeface="Calibri" pitchFamily="34" charset="0"/>
                </a:rPr>
                <a:t>• GOALS</a:t>
              </a:r>
              <a:r>
                <a:rPr lang="en-US" sz="1300" dirty="0" smtClean="0">
                  <a:solidFill>
                    <a:schemeClr val="bg1">
                      <a:lumMod val="85000"/>
                    </a:schemeClr>
                  </a:solidFill>
                  <a:latin typeface="Arial Narrow" pitchFamily="34" charset="0"/>
                  <a:cs typeface="Calibri" pitchFamily="34" charset="0"/>
                </a:rPr>
                <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TRAINING OBJ.</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DISCUSSION </a:t>
              </a:r>
            </a:p>
          </p:txBody>
        </p:sp>
        <p:grpSp>
          <p:nvGrpSpPr>
            <p:cNvPr id="24" name="Group 6"/>
            <p:cNvGrpSpPr>
              <a:grpSpLocks/>
            </p:cNvGrpSpPr>
            <p:nvPr/>
          </p:nvGrpSpPr>
          <p:grpSpPr bwMode="auto">
            <a:xfrm>
              <a:off x="96572" y="1421765"/>
              <a:ext cx="1674813" cy="2663825"/>
              <a:chOff x="158362" y="808432"/>
              <a:chExt cx="1675185" cy="2663625"/>
            </a:xfrm>
          </p:grpSpPr>
          <p:sp>
            <p:nvSpPr>
              <p:cNvPr id="25" name="Rounded Rectangle 24"/>
              <p:cNvSpPr/>
              <p:nvPr/>
            </p:nvSpPr>
            <p:spPr>
              <a:xfrm>
                <a:off x="171065"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26" name="Rounded Rectangle 25"/>
              <p:cNvSpPr/>
              <p:nvPr/>
            </p:nvSpPr>
            <p:spPr bwMode="auto">
              <a:xfrm>
                <a:off x="158362"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1:  INTRODUCTION</a:t>
                </a:r>
                <a:endParaRPr lang="en-US" sz="1200" b="1" dirty="0">
                  <a:solidFill>
                    <a:srgbClr val="FFFFFF"/>
                  </a:solidFill>
                  <a:latin typeface="Arial" pitchFamily="34" charset="0"/>
                </a:endParaRPr>
              </a:p>
            </p:txBody>
          </p:sp>
          <p:pic>
            <p:nvPicPr>
              <p:cNvPr id="27" name="Picture 5" descr="tractor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849"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icture 42" descr="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8750" y="2476105"/>
              <a:ext cx="1564458" cy="1558685"/>
            </a:xfrm>
            <a:prstGeom prst="rect">
              <a:avLst/>
            </a:prstGeom>
          </p:spPr>
        </p:pic>
      </p:grpSp>
      <p:pic>
        <p:nvPicPr>
          <p:cNvPr id="45" name="Picture 44" descr="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965581" y="2489740"/>
            <a:ext cx="1564458" cy="1558685"/>
          </a:xfrm>
          <a:prstGeom prst="rect">
            <a:avLst/>
          </a:prstGeom>
        </p:spPr>
      </p:pic>
      <p:pic>
        <p:nvPicPr>
          <p:cNvPr id="46" name="Picture 45" descr="4.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3825973" y="2494570"/>
            <a:ext cx="1564458" cy="1558685"/>
          </a:xfrm>
          <a:prstGeom prst="rect">
            <a:avLst/>
          </a:prstGeom>
        </p:spPr>
      </p:pic>
      <p:pic>
        <p:nvPicPr>
          <p:cNvPr id="47" name="Picture 46" descr="5.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5627309" y="2489740"/>
            <a:ext cx="1564458" cy="1558685"/>
          </a:xfrm>
          <a:prstGeom prst="rect">
            <a:avLst/>
          </a:prstGeom>
        </p:spPr>
      </p:pic>
    </p:spTree>
    <p:extLst>
      <p:ext uri="{BB962C8B-B14F-4D97-AF65-F5344CB8AC3E}">
        <p14:creationId xmlns:p14="http://schemas.microsoft.com/office/powerpoint/2010/main" val="156844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172" name="Picture 4" descr="http://cdn.zmescience.com/wp-content/uploads/2011/11/reef.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752600"/>
            <a:ext cx="5028806" cy="3024414"/>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67200" y="3660842"/>
            <a:ext cx="4267200" cy="2587558"/>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7" name="Title 1"/>
          <p:cNvSpPr>
            <a:spLocks noGrp="1"/>
          </p:cNvSpPr>
          <p:nvPr>
            <p:ph type="title"/>
          </p:nvPr>
        </p:nvSpPr>
        <p:spPr>
          <a:xfrm>
            <a:off x="381000" y="314325"/>
            <a:ext cx="7772400" cy="1362075"/>
          </a:xfrm>
        </p:spPr>
        <p:txBody>
          <a:bodyPr>
            <a:normAutofit/>
          </a:bodyPr>
          <a:lstStyle/>
          <a:p>
            <a:r>
              <a:rPr lang="en-US" sz="2800" b="0" dirty="0" smtClean="0">
                <a:solidFill>
                  <a:schemeClr val="bg1"/>
                </a:solidFill>
                <a:latin typeface="Arial Narrow" pitchFamily="34" charset="0"/>
              </a:rPr>
              <a:t>IMPROVVING PRACTICES TO PROTECT THE </a:t>
            </a:r>
            <a:br>
              <a:rPr lang="en-US" sz="2800" b="0" dirty="0" smtClean="0">
                <a:solidFill>
                  <a:schemeClr val="bg1"/>
                </a:solidFill>
                <a:latin typeface="Arial Narrow" pitchFamily="34" charset="0"/>
              </a:rPr>
            </a:br>
            <a:r>
              <a:rPr lang="en-US" sz="3600" dirty="0" smtClean="0">
                <a:solidFill>
                  <a:schemeClr val="bg1"/>
                </a:solidFill>
                <a:latin typeface="Arial Narrow" pitchFamily="34" charset="0"/>
              </a:rPr>
              <a:t>GREAT BARRIER REEF</a:t>
            </a:r>
            <a:endParaRPr lang="en-US" sz="3600" dirty="0">
              <a:solidFill>
                <a:schemeClr val="bg1"/>
              </a:solidFill>
              <a:latin typeface="Arial Narrow" pitchFamily="34" charset="0"/>
            </a:endParaRPr>
          </a:p>
        </p:txBody>
      </p:sp>
    </p:spTree>
    <p:extLst>
      <p:ext uri="{BB962C8B-B14F-4D97-AF65-F5344CB8AC3E}">
        <p14:creationId xmlns:p14="http://schemas.microsoft.com/office/powerpoint/2010/main" val="425116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06555" y="3733800"/>
            <a:ext cx="7330890" cy="2392341"/>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Rectangle 3"/>
          <p:cNvSpPr/>
          <p:nvPr/>
        </p:nvSpPr>
        <p:spPr>
          <a:xfrm>
            <a:off x="179013" y="609600"/>
            <a:ext cx="8785974" cy="2677656"/>
          </a:xfrm>
          <a:prstGeom prst="rect">
            <a:avLst/>
          </a:prstGeom>
        </p:spPr>
        <p:txBody>
          <a:bodyPr wrap="square">
            <a:spAutoFit/>
          </a:bodyPr>
          <a:lstStyle/>
          <a:p>
            <a:pPr algn="ctr"/>
            <a:r>
              <a:rPr lang="en-US" sz="2400" dirty="0" smtClean="0">
                <a:solidFill>
                  <a:schemeClr val="bg1"/>
                </a:solidFill>
                <a:latin typeface="Arial" pitchFamily="34" charset="0"/>
                <a:cs typeface="Arial" pitchFamily="34" charset="0"/>
              </a:rPr>
              <a:t>“We </a:t>
            </a:r>
            <a:r>
              <a:rPr lang="en-US" sz="2400" dirty="0">
                <a:solidFill>
                  <a:schemeClr val="bg1"/>
                </a:solidFill>
                <a:latin typeface="Arial" pitchFamily="34" charset="0"/>
                <a:cs typeface="Arial" pitchFamily="34" charset="0"/>
              </a:rPr>
              <a:t>live on the doorstep of the reef, and </a:t>
            </a:r>
            <a:endParaRPr lang="en-US" sz="2400" dirty="0" smtClean="0">
              <a:solidFill>
                <a:schemeClr val="bg1"/>
              </a:solidFill>
              <a:latin typeface="Arial" pitchFamily="34" charset="0"/>
              <a:cs typeface="Arial" pitchFamily="34" charset="0"/>
            </a:endParaRPr>
          </a:p>
          <a:p>
            <a:pPr algn="ctr"/>
            <a:r>
              <a:rPr lang="en-US" sz="2400" dirty="0" smtClean="0">
                <a:solidFill>
                  <a:schemeClr val="bg1"/>
                </a:solidFill>
                <a:latin typeface="Arial" pitchFamily="34" charset="0"/>
                <a:cs typeface="Arial" pitchFamily="34" charset="0"/>
              </a:rPr>
              <a:t>we </a:t>
            </a:r>
            <a:r>
              <a:rPr lang="en-US" sz="2400" dirty="0">
                <a:solidFill>
                  <a:schemeClr val="bg1"/>
                </a:solidFill>
                <a:latin typeface="Arial" pitchFamily="34" charset="0"/>
                <a:cs typeface="Arial" pitchFamily="34" charset="0"/>
              </a:rPr>
              <a:t>don’t want to harm it.” </a:t>
            </a:r>
            <a:endParaRPr lang="en-US" sz="2400" dirty="0" smtClean="0">
              <a:solidFill>
                <a:schemeClr val="bg1"/>
              </a:solidFill>
              <a:latin typeface="Arial" pitchFamily="34" charset="0"/>
              <a:cs typeface="Arial" pitchFamily="34" charset="0"/>
            </a:endParaRPr>
          </a:p>
          <a:p>
            <a:pPr algn="ctr"/>
            <a:endParaRPr lang="en-US" sz="2400" dirty="0" smtClean="0">
              <a:solidFill>
                <a:schemeClr val="bg1"/>
              </a:solidFill>
              <a:latin typeface="Arial" pitchFamily="34" charset="0"/>
              <a:cs typeface="Arial" pitchFamily="34" charset="0"/>
            </a:endParaRPr>
          </a:p>
          <a:p>
            <a:pPr algn="ctr"/>
            <a:r>
              <a:rPr lang="en-US" sz="2400" dirty="0" smtClean="0">
                <a:solidFill>
                  <a:schemeClr val="bg1"/>
                </a:solidFill>
                <a:latin typeface="Arial" pitchFamily="34" charset="0"/>
                <a:cs typeface="Arial" pitchFamily="34" charset="0"/>
              </a:rPr>
              <a:t>“</a:t>
            </a:r>
            <a:r>
              <a:rPr lang="en-US" sz="2400" dirty="0">
                <a:solidFill>
                  <a:schemeClr val="bg1"/>
                </a:solidFill>
                <a:latin typeface="Arial" pitchFamily="34" charset="0"/>
                <a:cs typeface="Arial" pitchFamily="34" charset="0"/>
              </a:rPr>
              <a:t>When we put nutrients into the ground, we want to get the most out of them,” </a:t>
            </a:r>
            <a:endParaRPr lang="en-US" sz="2400" dirty="0" smtClean="0">
              <a:solidFill>
                <a:schemeClr val="bg1"/>
              </a:solidFill>
              <a:latin typeface="Arial" pitchFamily="34" charset="0"/>
              <a:cs typeface="Arial" pitchFamily="34" charset="0"/>
            </a:endParaRPr>
          </a:p>
          <a:p>
            <a:pPr algn="ctr"/>
            <a:endParaRPr lang="en-US" sz="2400" dirty="0" smtClean="0">
              <a:solidFill>
                <a:schemeClr val="bg1"/>
              </a:solidFill>
              <a:latin typeface="Arial" pitchFamily="34" charset="0"/>
              <a:cs typeface="Arial" pitchFamily="34" charset="0"/>
            </a:endParaRPr>
          </a:p>
          <a:p>
            <a:pPr algn="ctr"/>
            <a:r>
              <a:rPr lang="en-US" sz="2400" dirty="0" smtClean="0">
                <a:solidFill>
                  <a:schemeClr val="bg1"/>
                </a:solidFill>
                <a:latin typeface="Arial" pitchFamily="34" charset="0"/>
                <a:cs typeface="Arial" pitchFamily="34" charset="0"/>
              </a:rPr>
              <a:t>“</a:t>
            </a:r>
            <a:r>
              <a:rPr lang="en-US" sz="2400" dirty="0">
                <a:solidFill>
                  <a:schemeClr val="bg1"/>
                </a:solidFill>
                <a:latin typeface="Arial" pitchFamily="34" charset="0"/>
                <a:cs typeface="Arial" pitchFamily="34" charset="0"/>
              </a:rPr>
              <a:t>We can’t afford to have chemicals leave our property.”</a:t>
            </a:r>
          </a:p>
        </p:txBody>
      </p:sp>
    </p:spTree>
    <p:extLst>
      <p:ext uri="{BB962C8B-B14F-4D97-AF65-F5344CB8AC3E}">
        <p14:creationId xmlns:p14="http://schemas.microsoft.com/office/powerpoint/2010/main" val="295610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6" descr="PC logo.JPG">
            <a:hlinkClick r:id="rId3"/>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63630" y="838200"/>
            <a:ext cx="4191000" cy="2316173"/>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098" name="Picture 2"/>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33400" y="3581400"/>
            <a:ext cx="8051460" cy="99060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26510" y="5029200"/>
            <a:ext cx="2665239" cy="560832"/>
          </a:xfrm>
          <a:prstGeom prst="rect">
            <a:avLst/>
          </a:prstGeom>
        </p:spPr>
      </p:pic>
    </p:spTree>
    <p:extLst>
      <p:ext uri="{BB962C8B-B14F-4D97-AF65-F5344CB8AC3E}">
        <p14:creationId xmlns:p14="http://schemas.microsoft.com/office/powerpoint/2010/main" val="33944804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245118" y="1752600"/>
            <a:ext cx="3994550" cy="5423849"/>
          </a:xfrm>
          <a:solidFill>
            <a:schemeClr val="tx1"/>
          </a:solidFill>
        </p:spPr>
        <p:txBody>
          <a:bodyPr>
            <a:normAutofit/>
          </a:bodyPr>
          <a:lstStyle/>
          <a:p>
            <a:pPr marL="0" indent="0">
              <a:buNone/>
            </a:pPr>
            <a:r>
              <a:rPr lang="en-US" dirty="0" smtClean="0">
                <a:solidFill>
                  <a:schemeClr val="bg1"/>
                </a:solidFill>
                <a:latin typeface="Arial" pitchFamily="34" charset="0"/>
                <a:cs typeface="Arial" pitchFamily="34" charset="0"/>
              </a:rPr>
              <a:t>We </a:t>
            </a:r>
            <a:r>
              <a:rPr lang="en-US" dirty="0">
                <a:solidFill>
                  <a:schemeClr val="bg1"/>
                </a:solidFill>
                <a:latin typeface="Arial" pitchFamily="34" charset="0"/>
                <a:cs typeface="Arial" pitchFamily="34" charset="0"/>
              </a:rPr>
              <a:t>work with sugarcane farmers along Australia’s Queensland coast to improve farming practices and protect the Great Barrier </a:t>
            </a:r>
            <a:r>
              <a:rPr lang="en-US" dirty="0" smtClean="0">
                <a:solidFill>
                  <a:schemeClr val="bg1"/>
                </a:solidFill>
                <a:latin typeface="Arial" pitchFamily="34" charset="0"/>
                <a:cs typeface="Arial" pitchFamily="34" charset="0"/>
              </a:rPr>
              <a:t>Reef.</a:t>
            </a:r>
            <a:endParaRPr lang="en-US" dirty="0">
              <a:solidFill>
                <a:schemeClr val="bg1"/>
              </a:solidFill>
              <a:latin typeface="Arial" pitchFamily="34" charset="0"/>
              <a:cs typeface="Arial" pitchFamily="34" charset="0"/>
            </a:endParaRPr>
          </a:p>
          <a:p>
            <a:endParaRPr lang="en-US" dirty="0">
              <a:solidFill>
                <a:schemeClr val="bg1"/>
              </a:solidFill>
              <a:latin typeface="Arial" pitchFamily="34" charset="0"/>
              <a:cs typeface="Arial" pitchFamily="34" charset="0"/>
            </a:endParaRPr>
          </a:p>
          <a:p>
            <a:pPr marL="0" indent="0">
              <a:buNone/>
            </a:pPr>
            <a:r>
              <a:rPr lang="en-US" dirty="0">
                <a:solidFill>
                  <a:schemeClr val="bg1"/>
                </a:solidFill>
                <a:latin typeface="Arial" pitchFamily="34" charset="0"/>
                <a:cs typeface="Arial" pitchFamily="34" charset="0"/>
              </a:rPr>
              <a:t>Through Project Catalyst, farmers pilot innovative new farming practices  using new technologies, improved planning and reduced chemical </a:t>
            </a:r>
            <a:r>
              <a:rPr lang="en-US" dirty="0" smtClean="0">
                <a:solidFill>
                  <a:schemeClr val="bg1"/>
                </a:solidFill>
                <a:latin typeface="Arial" pitchFamily="34" charset="0"/>
                <a:cs typeface="Arial" pitchFamily="34" charset="0"/>
              </a:rPr>
              <a:t>inputs.</a:t>
            </a:r>
            <a:endParaRPr lang="en-US" dirty="0">
              <a:solidFill>
                <a:schemeClr val="bg1"/>
              </a:solidFill>
              <a:latin typeface="Arial" pitchFamily="34" charset="0"/>
              <a:cs typeface="Arial" pitchFamily="34" charset="0"/>
            </a:endParaRPr>
          </a:p>
          <a:p>
            <a:endParaRPr lang="en-US" dirty="0">
              <a:solidFill>
                <a:schemeClr val="bg1"/>
              </a:solidFill>
              <a:latin typeface="Arial" pitchFamily="34" charset="0"/>
              <a:cs typeface="Arial" pitchFamily="34" charset="0"/>
            </a:endParaRPr>
          </a:p>
          <a:p>
            <a:pPr marL="0" indent="0">
              <a:buNone/>
            </a:pPr>
            <a:r>
              <a:rPr lang="en-US" dirty="0">
                <a:solidFill>
                  <a:schemeClr val="bg1"/>
                </a:solidFill>
                <a:latin typeface="Arial" pitchFamily="34" charset="0"/>
                <a:cs typeface="Arial" pitchFamily="34" charset="0"/>
              </a:rPr>
              <a:t>To date, 78 growers who farm more than 50,000 acres have improved the quality of more than 100 billion liters of runoff water flowing into the </a:t>
            </a:r>
            <a:r>
              <a:rPr lang="en-US" dirty="0" smtClean="0">
                <a:solidFill>
                  <a:schemeClr val="bg1"/>
                </a:solidFill>
                <a:latin typeface="Arial" pitchFamily="34" charset="0"/>
                <a:cs typeface="Arial" pitchFamily="34" charset="0"/>
              </a:rPr>
              <a:t>Reef.</a:t>
            </a:r>
            <a:endParaRPr lang="en-US" dirty="0">
              <a:solidFill>
                <a:schemeClr val="bg1"/>
              </a:solidFill>
              <a:latin typeface="Arial" pitchFamily="34" charset="0"/>
              <a:cs typeface="Arial" pitchFamily="34" charset="0"/>
            </a:endParaRPr>
          </a:p>
          <a:p>
            <a:pPr marL="0" indent="0">
              <a:buNone/>
            </a:pPr>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32422" y="111538"/>
            <a:ext cx="4705004" cy="6593477"/>
          </a:xfrm>
          <a:prstGeom prst="rect">
            <a:avLst/>
          </a:prstGeom>
        </p:spPr>
      </p:pic>
      <p:sp>
        <p:nvSpPr>
          <p:cNvPr id="6" name="TextBox 5"/>
          <p:cNvSpPr txBox="1"/>
          <p:nvPr/>
        </p:nvSpPr>
        <p:spPr>
          <a:xfrm>
            <a:off x="7364224" y="6457694"/>
            <a:ext cx="1673203" cy="230832"/>
          </a:xfrm>
          <a:prstGeom prst="rect">
            <a:avLst/>
          </a:prstGeom>
          <a:noFill/>
        </p:spPr>
        <p:txBody>
          <a:bodyPr wrap="square" rtlCol="0">
            <a:spAutoFit/>
          </a:bodyPr>
          <a:lstStyle/>
          <a:p>
            <a:pPr algn="r"/>
            <a:r>
              <a:rPr lang="en-US" sz="900" dirty="0" smtClean="0"/>
              <a:t>© Project Catalyst</a:t>
            </a:r>
            <a:endParaRPr lang="en-US" sz="900" dirty="0"/>
          </a:p>
        </p:txBody>
      </p:sp>
      <p:sp>
        <p:nvSpPr>
          <p:cNvPr id="8" name="Title 1"/>
          <p:cNvSpPr>
            <a:spLocks noGrp="1"/>
          </p:cNvSpPr>
          <p:nvPr>
            <p:ph type="title"/>
          </p:nvPr>
        </p:nvSpPr>
        <p:spPr>
          <a:xfrm>
            <a:off x="152400" y="0"/>
            <a:ext cx="7772400" cy="1362075"/>
          </a:xfrm>
        </p:spPr>
        <p:txBody>
          <a:bodyPr>
            <a:normAutofit/>
          </a:bodyPr>
          <a:lstStyle/>
          <a:p>
            <a:r>
              <a:rPr lang="en-US" sz="2800" b="0" dirty="0" smtClean="0">
                <a:solidFill>
                  <a:schemeClr val="bg1"/>
                </a:solidFill>
                <a:latin typeface="Arial Narrow" pitchFamily="34" charset="0"/>
              </a:rPr>
              <a:t>IMPROVING PRACTICES VIA</a:t>
            </a:r>
            <a:br>
              <a:rPr lang="en-US" sz="2800" b="0" dirty="0" smtClean="0">
                <a:solidFill>
                  <a:schemeClr val="bg1"/>
                </a:solidFill>
                <a:latin typeface="Arial Narrow" pitchFamily="34" charset="0"/>
              </a:rPr>
            </a:br>
            <a:r>
              <a:rPr lang="en-US" sz="3600" dirty="0" smtClean="0">
                <a:solidFill>
                  <a:schemeClr val="bg1"/>
                </a:solidFill>
                <a:latin typeface="Arial Narrow" pitchFamily="34" charset="0"/>
              </a:rPr>
              <a:t>PARTNERSHIPS</a:t>
            </a:r>
            <a:endParaRPr lang="en-US" sz="3600" dirty="0">
              <a:solidFill>
                <a:schemeClr val="bg1"/>
              </a:solidFill>
              <a:latin typeface="Arial Narrow" pitchFamily="34" charset="0"/>
            </a:endParaRPr>
          </a:p>
        </p:txBody>
      </p:sp>
    </p:spTree>
    <p:extLst>
      <p:ext uri="{BB962C8B-B14F-4D97-AF65-F5344CB8AC3E}">
        <p14:creationId xmlns:p14="http://schemas.microsoft.com/office/powerpoint/2010/main" val="31164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ounded Rectangular Callout 20"/>
          <p:cNvSpPr>
            <a:spLocks noChangeArrowheads="1"/>
          </p:cNvSpPr>
          <p:nvPr/>
        </p:nvSpPr>
        <p:spPr bwMode="auto">
          <a:xfrm>
            <a:off x="554183" y="2419239"/>
            <a:ext cx="1266095" cy="2141284"/>
          </a:xfrm>
          <a:prstGeom prst="wedgeRoundRectCallout">
            <a:avLst>
              <a:gd name="adj1" fmla="val 61861"/>
              <a:gd name="adj2" fmla="val 34995"/>
              <a:gd name="adj3" fmla="val 16667"/>
            </a:avLst>
          </a:prstGeom>
          <a:solidFill>
            <a:srgbClr val="606624"/>
          </a:solidFill>
          <a:ln w="9525">
            <a:noFill/>
            <a:miter lim="800000"/>
            <a:headEnd/>
            <a:tailEnd/>
          </a:ln>
          <a:effectLst>
            <a:outerShdw dist="23000" dir="5400000" rotWithShape="0">
              <a:srgbClr val="808080">
                <a:alpha val="34998"/>
              </a:srgbClr>
            </a:outerShdw>
          </a:effectLst>
        </p:spPr>
        <p:txBody>
          <a:bodyPr anchor="ctr"/>
          <a:lstStyle/>
          <a:p>
            <a:pPr algn="ctr">
              <a:defRPr/>
            </a:pPr>
            <a:r>
              <a:rPr lang="en-US" sz="1400" dirty="0">
                <a:solidFill>
                  <a:srgbClr val="CCCC00"/>
                </a:solidFill>
                <a:latin typeface="Arial" pitchFamily="34" charset="0"/>
                <a:cs typeface="Arial" pitchFamily="34" charset="0"/>
              </a:rPr>
              <a:t>It enhances our corporate reputation and our consumers expect it</a:t>
            </a:r>
          </a:p>
        </p:txBody>
      </p:sp>
      <p:sp>
        <p:nvSpPr>
          <p:cNvPr id="22" name="Rounded Rectangular Callout 21"/>
          <p:cNvSpPr>
            <a:spLocks noChangeArrowheads="1"/>
          </p:cNvSpPr>
          <p:nvPr/>
        </p:nvSpPr>
        <p:spPr bwMode="auto">
          <a:xfrm>
            <a:off x="7204364" y="2197129"/>
            <a:ext cx="1385455" cy="2305016"/>
          </a:xfrm>
          <a:prstGeom prst="wedgeRoundRectCallout">
            <a:avLst>
              <a:gd name="adj1" fmla="val -59880"/>
              <a:gd name="adj2" fmla="val 35310"/>
              <a:gd name="adj3" fmla="val 16667"/>
            </a:avLst>
          </a:prstGeom>
          <a:solidFill>
            <a:srgbClr val="606624"/>
          </a:solidFill>
          <a:ln w="9525">
            <a:noFill/>
            <a:miter lim="800000"/>
            <a:headEnd/>
            <a:tailEnd/>
          </a:ln>
          <a:effectLst>
            <a:outerShdw dist="23000" dir="5400000" rotWithShape="0">
              <a:srgbClr val="808080">
                <a:alpha val="34998"/>
              </a:srgbClr>
            </a:outerShdw>
          </a:effectLst>
        </p:spPr>
        <p:txBody>
          <a:bodyPr anchor="ctr"/>
          <a:lstStyle/>
          <a:p>
            <a:pPr algn="ctr">
              <a:defRPr/>
            </a:pPr>
            <a:r>
              <a:rPr lang="en-US" sz="1400" dirty="0">
                <a:solidFill>
                  <a:srgbClr val="CCCC00"/>
                </a:solidFill>
                <a:latin typeface="Arial" pitchFamily="34" charset="0"/>
                <a:cs typeface="Arial" pitchFamily="34" charset="0"/>
              </a:rPr>
              <a:t>It improves efficiency and the buyers insist on it</a:t>
            </a:r>
          </a:p>
        </p:txBody>
      </p:sp>
      <p:grpSp>
        <p:nvGrpSpPr>
          <p:cNvPr id="27" name="Group 26"/>
          <p:cNvGrpSpPr/>
          <p:nvPr/>
        </p:nvGrpSpPr>
        <p:grpSpPr>
          <a:xfrm>
            <a:off x="1795464" y="3395125"/>
            <a:ext cx="5553075" cy="2362200"/>
            <a:chOff x="1889988" y="3168783"/>
            <a:chExt cx="6108382" cy="2204720"/>
          </a:xfrm>
        </p:grpSpPr>
        <p:sp>
          <p:nvSpPr>
            <p:cNvPr id="17" name="TextBox 9"/>
            <p:cNvSpPr txBox="1">
              <a:spLocks noChangeArrowheads="1"/>
            </p:cNvSpPr>
            <p:nvPr/>
          </p:nvSpPr>
          <p:spPr bwMode="auto">
            <a:xfrm>
              <a:off x="6405790" y="3933323"/>
              <a:ext cx="1592580" cy="54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600" dirty="0">
                  <a:latin typeface="Arial" pitchFamily="34" charset="0"/>
                  <a:cs typeface="Arial" pitchFamily="34" charset="0"/>
                </a:rPr>
                <a:t>Sugar</a:t>
              </a:r>
            </a:p>
            <a:p>
              <a:pPr algn="ctr" eaLnBrk="1" hangingPunct="1"/>
              <a:r>
                <a:rPr lang="en-US" sz="1600" dirty="0">
                  <a:latin typeface="Arial" pitchFamily="34" charset="0"/>
                  <a:cs typeface="Arial" pitchFamily="34" charset="0"/>
                </a:rPr>
                <a:t>Producers</a:t>
              </a:r>
            </a:p>
          </p:txBody>
        </p:sp>
        <p:sp>
          <p:nvSpPr>
            <p:cNvPr id="18" name="TextBox 10"/>
            <p:cNvSpPr txBox="1">
              <a:spLocks noChangeArrowheads="1"/>
            </p:cNvSpPr>
            <p:nvPr/>
          </p:nvSpPr>
          <p:spPr bwMode="auto">
            <a:xfrm>
              <a:off x="1889988" y="4060747"/>
              <a:ext cx="1365568" cy="54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600">
                  <a:latin typeface="Arial" pitchFamily="34" charset="0"/>
                  <a:cs typeface="Arial" pitchFamily="34" charset="0"/>
                </a:rPr>
                <a:t>Corporate Buyers</a:t>
              </a:r>
            </a:p>
          </p:txBody>
        </p:sp>
        <p:sp>
          <p:nvSpPr>
            <p:cNvPr id="19" name="U-Turn Arrow 11"/>
            <p:cNvSpPr>
              <a:spLocks noChangeArrowheads="1"/>
            </p:cNvSpPr>
            <p:nvPr/>
          </p:nvSpPr>
          <p:spPr bwMode="auto">
            <a:xfrm>
              <a:off x="2466250" y="3168783"/>
              <a:ext cx="4861560" cy="782320"/>
            </a:xfrm>
            <a:custGeom>
              <a:avLst/>
              <a:gdLst>
                <a:gd name="T0" fmla="*/ 4000499 w 4419600"/>
                <a:gd name="T1" fmla="*/ 419100 h 838200"/>
                <a:gd name="T2" fmla="*/ 4210048 w 4419600"/>
                <a:gd name="T3" fmla="*/ 628650 h 838200"/>
                <a:gd name="T4" fmla="*/ 4419600 w 4419600"/>
                <a:gd name="T5" fmla="*/ 419100 h 838200"/>
                <a:gd name="T6" fmla="*/ 2157412 w 4419600"/>
                <a:gd name="T7" fmla="*/ 0 h 838200"/>
                <a:gd name="T8" fmla="*/ 104775 w 4419600"/>
                <a:gd name="T9" fmla="*/ 838200 h 838200"/>
                <a:gd name="T10" fmla="*/ 0 60000 65536"/>
                <a:gd name="T11" fmla="*/ 0 60000 65536"/>
                <a:gd name="T12" fmla="*/ 0 60000 65536"/>
                <a:gd name="T13" fmla="*/ 0 60000 65536"/>
                <a:gd name="T14" fmla="*/ 0 60000 65536"/>
                <a:gd name="T15" fmla="*/ 0 w 4419600"/>
                <a:gd name="T16" fmla="*/ 0 h 838200"/>
                <a:gd name="T17" fmla="*/ 4419600 w 4419600"/>
                <a:gd name="T18" fmla="*/ 838200 h 838200"/>
              </a:gdLst>
              <a:ahLst/>
              <a:cxnLst>
                <a:cxn ang="T10">
                  <a:pos x="T0" y="T1"/>
                </a:cxn>
                <a:cxn ang="T11">
                  <a:pos x="T2" y="T3"/>
                </a:cxn>
                <a:cxn ang="T12">
                  <a:pos x="T4" y="T5"/>
                </a:cxn>
                <a:cxn ang="T13">
                  <a:pos x="T6" y="T7"/>
                </a:cxn>
                <a:cxn ang="T14">
                  <a:pos x="T8" y="T9"/>
                </a:cxn>
              </a:cxnLst>
              <a:rect l="T15" t="T16" r="T17" b="T18"/>
              <a:pathLst>
                <a:path w="4419600" h="838200">
                  <a:moveTo>
                    <a:pt x="0" y="838200"/>
                  </a:moveTo>
                  <a:lnTo>
                    <a:pt x="0" y="366713"/>
                  </a:lnTo>
                  <a:cubicBezTo>
                    <a:pt x="0" y="164183"/>
                    <a:pt x="164183" y="0"/>
                    <a:pt x="366712" y="0"/>
                  </a:cubicBezTo>
                  <a:lnTo>
                    <a:pt x="3948113" y="0"/>
                  </a:lnTo>
                  <a:lnTo>
                    <a:pt x="3948112" y="0"/>
                  </a:lnTo>
                  <a:cubicBezTo>
                    <a:pt x="4150642" y="0"/>
                    <a:pt x="4314826" y="164183"/>
                    <a:pt x="4314826" y="366713"/>
                  </a:cubicBezTo>
                  <a:lnTo>
                    <a:pt x="4314825" y="419100"/>
                  </a:lnTo>
                  <a:lnTo>
                    <a:pt x="4419600" y="419100"/>
                  </a:lnTo>
                  <a:lnTo>
                    <a:pt x="4210050" y="628650"/>
                  </a:lnTo>
                  <a:lnTo>
                    <a:pt x="4000500" y="419100"/>
                  </a:lnTo>
                  <a:lnTo>
                    <a:pt x="4105275" y="419100"/>
                  </a:lnTo>
                  <a:lnTo>
                    <a:pt x="4105275" y="366713"/>
                  </a:lnTo>
                  <a:cubicBezTo>
                    <a:pt x="4105275" y="279914"/>
                    <a:pt x="4034910" y="209550"/>
                    <a:pt x="3948112" y="209550"/>
                  </a:cubicBezTo>
                  <a:lnTo>
                    <a:pt x="366713" y="209550"/>
                  </a:lnTo>
                  <a:lnTo>
                    <a:pt x="366712" y="209550"/>
                  </a:lnTo>
                  <a:cubicBezTo>
                    <a:pt x="279914" y="209550"/>
                    <a:pt x="209550" y="279914"/>
                    <a:pt x="209550" y="366712"/>
                  </a:cubicBezTo>
                  <a:lnTo>
                    <a:pt x="209550" y="838200"/>
                  </a:lnTo>
                  <a:close/>
                </a:path>
              </a:pathLst>
            </a:custGeom>
            <a:solidFill>
              <a:srgbClr val="606624"/>
            </a:solidFill>
            <a:ln w="9525">
              <a:noFill/>
              <a:miter lim="800000"/>
              <a:headEnd/>
              <a:tailEnd/>
            </a:ln>
            <a:effectLst>
              <a:outerShdw dist="23000" dir="5400000" rotWithShape="0">
                <a:srgbClr val="808080">
                  <a:alpha val="34998"/>
                </a:srgbClr>
              </a:outerShdw>
            </a:effectLst>
          </p:spPr>
          <p:txBody>
            <a:bodyPr anchor="ctr"/>
            <a:lstStyle/>
            <a:p>
              <a:pPr>
                <a:defRPr/>
              </a:pPr>
              <a:endParaRPr lang="en-GB" sz="1600">
                <a:latin typeface="Arial" pitchFamily="34" charset="0"/>
                <a:cs typeface="Arial" pitchFamily="34" charset="0"/>
              </a:endParaRPr>
            </a:p>
          </p:txBody>
        </p:sp>
        <p:sp>
          <p:nvSpPr>
            <p:cNvPr id="20" name="U-Turn Arrow 14"/>
            <p:cNvSpPr>
              <a:spLocks noChangeArrowheads="1"/>
            </p:cNvSpPr>
            <p:nvPr/>
          </p:nvSpPr>
          <p:spPr bwMode="auto">
            <a:xfrm flipH="1" flipV="1">
              <a:off x="2466250" y="4591183"/>
              <a:ext cx="4861560" cy="782320"/>
            </a:xfrm>
            <a:custGeom>
              <a:avLst/>
              <a:gdLst>
                <a:gd name="T0" fmla="*/ 4000499 w 4419600"/>
                <a:gd name="T1" fmla="*/ 419100 h 838200"/>
                <a:gd name="T2" fmla="*/ 4210048 w 4419600"/>
                <a:gd name="T3" fmla="*/ 628650 h 838200"/>
                <a:gd name="T4" fmla="*/ 4419600 w 4419600"/>
                <a:gd name="T5" fmla="*/ 419100 h 838200"/>
                <a:gd name="T6" fmla="*/ 2157412 w 4419600"/>
                <a:gd name="T7" fmla="*/ 0 h 838200"/>
                <a:gd name="T8" fmla="*/ 104775 w 4419600"/>
                <a:gd name="T9" fmla="*/ 838200 h 838200"/>
                <a:gd name="T10" fmla="*/ 0 60000 65536"/>
                <a:gd name="T11" fmla="*/ 0 60000 65536"/>
                <a:gd name="T12" fmla="*/ 0 60000 65536"/>
                <a:gd name="T13" fmla="*/ 0 60000 65536"/>
                <a:gd name="T14" fmla="*/ 0 60000 65536"/>
                <a:gd name="T15" fmla="*/ 0 w 4419600"/>
                <a:gd name="T16" fmla="*/ 0 h 838200"/>
                <a:gd name="T17" fmla="*/ 4419600 w 4419600"/>
                <a:gd name="T18" fmla="*/ 838200 h 838200"/>
              </a:gdLst>
              <a:ahLst/>
              <a:cxnLst>
                <a:cxn ang="T10">
                  <a:pos x="T0" y="T1"/>
                </a:cxn>
                <a:cxn ang="T11">
                  <a:pos x="T2" y="T3"/>
                </a:cxn>
                <a:cxn ang="T12">
                  <a:pos x="T4" y="T5"/>
                </a:cxn>
                <a:cxn ang="T13">
                  <a:pos x="T6" y="T7"/>
                </a:cxn>
                <a:cxn ang="T14">
                  <a:pos x="T8" y="T9"/>
                </a:cxn>
              </a:cxnLst>
              <a:rect l="T15" t="T16" r="T17" b="T18"/>
              <a:pathLst>
                <a:path w="4419600" h="838200">
                  <a:moveTo>
                    <a:pt x="0" y="838200"/>
                  </a:moveTo>
                  <a:lnTo>
                    <a:pt x="0" y="366713"/>
                  </a:lnTo>
                  <a:cubicBezTo>
                    <a:pt x="0" y="164183"/>
                    <a:pt x="164183" y="0"/>
                    <a:pt x="366712" y="0"/>
                  </a:cubicBezTo>
                  <a:lnTo>
                    <a:pt x="3948113" y="0"/>
                  </a:lnTo>
                  <a:lnTo>
                    <a:pt x="3948112" y="0"/>
                  </a:lnTo>
                  <a:cubicBezTo>
                    <a:pt x="4150642" y="0"/>
                    <a:pt x="4314826" y="164183"/>
                    <a:pt x="4314826" y="366713"/>
                  </a:cubicBezTo>
                  <a:lnTo>
                    <a:pt x="4314825" y="419100"/>
                  </a:lnTo>
                  <a:lnTo>
                    <a:pt x="4419600" y="419100"/>
                  </a:lnTo>
                  <a:lnTo>
                    <a:pt x="4210050" y="628650"/>
                  </a:lnTo>
                  <a:lnTo>
                    <a:pt x="4000500" y="419100"/>
                  </a:lnTo>
                  <a:lnTo>
                    <a:pt x="4105275" y="419100"/>
                  </a:lnTo>
                  <a:lnTo>
                    <a:pt x="4105275" y="366713"/>
                  </a:lnTo>
                  <a:cubicBezTo>
                    <a:pt x="4105275" y="279914"/>
                    <a:pt x="4034910" y="209550"/>
                    <a:pt x="3948112" y="209550"/>
                  </a:cubicBezTo>
                  <a:lnTo>
                    <a:pt x="366713" y="209550"/>
                  </a:lnTo>
                  <a:lnTo>
                    <a:pt x="366712" y="209550"/>
                  </a:lnTo>
                  <a:cubicBezTo>
                    <a:pt x="279914" y="209550"/>
                    <a:pt x="209550" y="279914"/>
                    <a:pt x="209550" y="366712"/>
                  </a:cubicBezTo>
                  <a:lnTo>
                    <a:pt x="209550" y="838200"/>
                  </a:lnTo>
                  <a:close/>
                </a:path>
              </a:pathLst>
            </a:custGeom>
            <a:solidFill>
              <a:srgbClr val="606624"/>
            </a:solidFill>
            <a:ln w="9525">
              <a:noFill/>
              <a:miter lim="800000"/>
              <a:headEnd/>
              <a:tailEnd/>
            </a:ln>
            <a:effectLst>
              <a:outerShdw dist="23000" dir="5400000" rotWithShape="0">
                <a:srgbClr val="808080">
                  <a:alpha val="34998"/>
                </a:srgbClr>
              </a:outerShdw>
            </a:effectLst>
          </p:spPr>
          <p:txBody>
            <a:bodyPr anchor="ctr"/>
            <a:lstStyle/>
            <a:p>
              <a:pPr>
                <a:defRPr/>
              </a:pPr>
              <a:endParaRPr lang="en-GB" sz="1600">
                <a:latin typeface="Arial" pitchFamily="34" charset="0"/>
                <a:cs typeface="Arial" pitchFamily="34" charset="0"/>
              </a:endParaRPr>
            </a:p>
          </p:txBody>
        </p:sp>
        <p:sp>
          <p:nvSpPr>
            <p:cNvPr id="23" name="Rounded Rectangle 22"/>
            <p:cNvSpPr>
              <a:spLocks noChangeArrowheads="1"/>
            </p:cNvSpPr>
            <p:nvPr/>
          </p:nvSpPr>
          <p:spPr bwMode="auto">
            <a:xfrm>
              <a:off x="3262540" y="3808863"/>
              <a:ext cx="3268980" cy="853440"/>
            </a:xfrm>
            <a:prstGeom prst="roundRect">
              <a:avLst>
                <a:gd name="adj" fmla="val 16667"/>
              </a:avLst>
            </a:prstGeom>
            <a:solidFill>
              <a:srgbClr val="606624"/>
            </a:solidFill>
            <a:ln w="9525">
              <a:noFill/>
              <a:round/>
              <a:headEnd/>
              <a:tailEnd/>
            </a:ln>
            <a:effectLst>
              <a:outerShdw dist="23000" dir="5400000" rotWithShape="0">
                <a:srgbClr val="808080">
                  <a:alpha val="34998"/>
                </a:srgbClr>
              </a:outerShdw>
            </a:effectLst>
          </p:spPr>
          <p:txBody>
            <a:bodyPr anchor="ctr"/>
            <a:lstStyle/>
            <a:p>
              <a:pPr algn="ctr">
                <a:defRPr/>
              </a:pPr>
              <a:r>
                <a:rPr lang="en-US" sz="1600" dirty="0">
                  <a:solidFill>
                    <a:srgbClr val="CCCC00"/>
                  </a:solidFill>
                  <a:latin typeface="Arial" pitchFamily="34" charset="0"/>
                  <a:cs typeface="Arial" pitchFamily="34" charset="0"/>
                </a:rPr>
                <a:t>It’s the industry standard for a secure and sustainable future</a:t>
              </a:r>
            </a:p>
          </p:txBody>
        </p:sp>
      </p:grpSp>
      <p:pic>
        <p:nvPicPr>
          <p:cNvPr id="2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3080" y="1077230"/>
            <a:ext cx="2312626" cy="825301"/>
          </a:xfrm>
          <a:prstGeom prst="rect">
            <a:avLst/>
          </a:prstGeom>
          <a:noFill/>
          <a:ln w="9525">
            <a:noFill/>
            <a:miter lim="800000"/>
            <a:headEnd/>
            <a:tailEnd/>
          </a:ln>
          <a:effectLst/>
        </p:spPr>
      </p:pic>
      <p:pic>
        <p:nvPicPr>
          <p:cNvPr id="13" name="Picture 6" descr="PC logo.JPG">
            <a:hlinkClick r:id="rId4"/>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524000" y="876630"/>
            <a:ext cx="2219290" cy="1226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21694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 Placeholder 2"/>
          <p:cNvSpPr txBox="1">
            <a:spLocks/>
          </p:cNvSpPr>
          <p:nvPr/>
        </p:nvSpPr>
        <p:spPr>
          <a:xfrm>
            <a:off x="353437" y="1431925"/>
            <a:ext cx="4564928" cy="4936218"/>
          </a:xfrm>
          <a:prstGeom prst="rect">
            <a:avLst/>
          </a:prstGeom>
        </p:spPr>
        <p:txBody>
          <a:bodyPr/>
          <a:lstStyle/>
          <a:p>
            <a:pPr marL="285750" marR="0" lvl="0"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800" b="0" i="0" u="none" strike="noStrike" kern="0" cap="none" spc="0" normalizeH="0" baseline="0" noProof="0" dirty="0" smtClean="0">
                <a:ln>
                  <a:noFill/>
                </a:ln>
                <a:solidFill>
                  <a:schemeClr val="bg1"/>
                </a:solidFill>
                <a:effectLst/>
                <a:uLnTx/>
                <a:uFillTx/>
                <a:latin typeface="+mn-lt"/>
                <a:ea typeface="+mn-ea"/>
                <a:cs typeface="+mn-cs"/>
              </a:rPr>
              <a:t>Issues in India:</a:t>
            </a:r>
          </a:p>
          <a:p>
            <a:pPr marL="620942" marR="0" lvl="1"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Water table depleting year after year (1500-3000 </a:t>
            </a:r>
            <a:r>
              <a:rPr kumimoji="0" lang="en-US" sz="1600" b="0" i="0" u="none" strike="noStrike" kern="0" cap="none" spc="0" normalizeH="0" baseline="0" noProof="0" dirty="0" err="1" smtClean="0">
                <a:ln>
                  <a:noFill/>
                </a:ln>
                <a:solidFill>
                  <a:schemeClr val="bg1"/>
                </a:solidFill>
                <a:effectLst/>
                <a:uLnTx/>
                <a:uFillTx/>
                <a:latin typeface="+mn-lt"/>
              </a:rPr>
              <a:t>litres</a:t>
            </a:r>
            <a:r>
              <a:rPr kumimoji="0" lang="en-US" sz="1600" b="0" i="0" u="none" strike="noStrike" kern="0" cap="none" spc="0" normalizeH="0" baseline="0" noProof="0" dirty="0" smtClean="0">
                <a:ln>
                  <a:noFill/>
                </a:ln>
                <a:solidFill>
                  <a:schemeClr val="bg1"/>
                </a:solidFill>
                <a:effectLst/>
                <a:uLnTx/>
                <a:uFillTx/>
                <a:latin typeface="+mn-lt"/>
              </a:rPr>
              <a:t>/1 kg of cane)</a:t>
            </a:r>
          </a:p>
          <a:p>
            <a:pPr marL="620942" marR="0" lvl="1" indent="-285750" algn="l" defTabSz="914400" rtl="0" eaLnBrk="1" fontAlgn="base" latinLnBrk="0" hangingPunct="1">
              <a:lnSpc>
                <a:spcPct val="8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Improper cultivation practices</a:t>
            </a:r>
          </a:p>
          <a:p>
            <a:pPr marL="620942" marR="0" lvl="1" indent="-285750" algn="l" defTabSz="914400" rtl="0" eaLnBrk="1" fontAlgn="base" latinLnBrk="0" hangingPunct="1">
              <a:lnSpc>
                <a:spcPct val="8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Imbalanced nutrient management and other practices like mono cropping often result in low productivity</a:t>
            </a:r>
          </a:p>
          <a:p>
            <a:pPr marL="620942" marR="0" lvl="1" indent="-285750" algn="l" defTabSz="914400" rtl="0" eaLnBrk="1" fontAlgn="base" latinLnBrk="0" hangingPunct="1">
              <a:lnSpc>
                <a:spcPct val="8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Unpredictable climatic aberrations</a:t>
            </a:r>
          </a:p>
          <a:p>
            <a:pPr marL="285750" marR="0" lvl="0"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800" b="0" i="0" u="none" strike="noStrike" kern="0" cap="none" spc="0" normalizeH="0" baseline="0" noProof="0" dirty="0" smtClean="0">
                <a:ln>
                  <a:noFill/>
                </a:ln>
                <a:solidFill>
                  <a:schemeClr val="bg1"/>
                </a:solidFill>
                <a:effectLst/>
                <a:uLnTx/>
                <a:uFillTx/>
                <a:latin typeface="+mn-lt"/>
                <a:ea typeface="+mn-ea"/>
                <a:cs typeface="+mn-cs"/>
              </a:rPr>
              <a:t>WWF-India Thirsty Crops work</a:t>
            </a:r>
          </a:p>
          <a:p>
            <a:pPr marL="620942" marR="0" lvl="1"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21 BMPs</a:t>
            </a:r>
          </a:p>
          <a:p>
            <a:pPr marL="620942" marR="0" lvl="1"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Implemented by farmer groups </a:t>
            </a:r>
          </a:p>
          <a:p>
            <a:pPr marL="620942" marR="0" lvl="1"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lang="en-US" sz="1600" kern="0" noProof="0" dirty="0" smtClean="0">
                <a:solidFill>
                  <a:schemeClr val="bg1"/>
                </a:solidFill>
                <a:latin typeface="+mn-lt"/>
              </a:rPr>
              <a:t>Results include improved input use (water and agrochemicals) increased POL and sucrose recovery</a:t>
            </a:r>
            <a:endParaRPr kumimoji="0" lang="en-US" sz="1600" b="0" i="0" u="none" strike="noStrike" kern="0" cap="none" spc="0" normalizeH="0" baseline="0" noProof="0" dirty="0" smtClean="0">
              <a:ln>
                <a:noFill/>
              </a:ln>
              <a:solidFill>
                <a:schemeClr val="bg1"/>
              </a:solidFill>
              <a:effectLst/>
              <a:uLnTx/>
              <a:uFillTx/>
              <a:latin typeface="+mn-lt"/>
            </a:endParaRPr>
          </a:p>
          <a:p>
            <a:pPr marL="285750" marR="0" lvl="0"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800" b="0" i="0" u="none" strike="noStrike" kern="0" cap="none" spc="0" normalizeH="0" baseline="0" noProof="0" dirty="0" smtClean="0">
                <a:ln>
                  <a:noFill/>
                </a:ln>
                <a:solidFill>
                  <a:schemeClr val="bg1"/>
                </a:solidFill>
                <a:effectLst/>
                <a:uLnTx/>
                <a:uFillTx/>
                <a:latin typeface="+mn-lt"/>
                <a:ea typeface="+mn-ea"/>
                <a:cs typeface="+mn-cs"/>
              </a:rPr>
              <a:t>WWF-International and ICRISAT partnership</a:t>
            </a:r>
          </a:p>
          <a:p>
            <a:pPr marL="620942" marR="0" lvl="1"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SSI may save between 40 - 80% of water</a:t>
            </a:r>
          </a:p>
          <a:p>
            <a:pPr marL="620942" marR="0" lvl="1"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Potentially extend crushing period</a:t>
            </a:r>
          </a:p>
        </p:txBody>
      </p:sp>
      <p:pic>
        <p:nvPicPr>
          <p:cNvPr id="19" name="Picture 8"/>
          <p:cNvPicPr>
            <a:picLocks noChangeArrowheads="1"/>
          </p:cNvPicPr>
          <p:nvPr/>
        </p:nvPicPr>
        <p:blipFill>
          <a:blip r:embed="rId3"/>
          <a:srcRect/>
          <a:stretch>
            <a:fillRect/>
          </a:stretch>
        </p:blipFill>
        <p:spPr>
          <a:xfrm>
            <a:off x="5045075" y="1752600"/>
            <a:ext cx="3352800" cy="251460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0" name="Picture 9"/>
          <p:cNvPicPr>
            <a:picLocks noChangeArrowheads="1"/>
          </p:cNvPicPr>
          <p:nvPr/>
        </p:nvPicPr>
        <p:blipFill>
          <a:blip r:embed="rId4"/>
          <a:srcRect/>
          <a:stretch>
            <a:fillRect/>
          </a:stretch>
        </p:blipFill>
        <p:spPr>
          <a:xfrm>
            <a:off x="5486400" y="3900034"/>
            <a:ext cx="3151909" cy="22098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8" name="Title 1"/>
          <p:cNvSpPr>
            <a:spLocks noGrp="1"/>
          </p:cNvSpPr>
          <p:nvPr>
            <p:ph type="title"/>
          </p:nvPr>
        </p:nvSpPr>
        <p:spPr>
          <a:xfrm>
            <a:off x="339436" y="304800"/>
            <a:ext cx="7772400" cy="1362075"/>
          </a:xfrm>
        </p:spPr>
        <p:txBody>
          <a:bodyPr>
            <a:normAutofit/>
          </a:bodyPr>
          <a:lstStyle/>
          <a:p>
            <a:r>
              <a:rPr lang="en-US" sz="2800" b="0" dirty="0" smtClean="0">
                <a:solidFill>
                  <a:schemeClr val="bg1"/>
                </a:solidFill>
                <a:latin typeface="Arial Narrow" pitchFamily="34" charset="0"/>
              </a:rPr>
              <a:t>PARTNERING FOR </a:t>
            </a:r>
            <a:br>
              <a:rPr lang="en-US" sz="2800" b="0" dirty="0" smtClean="0">
                <a:solidFill>
                  <a:schemeClr val="bg1"/>
                </a:solidFill>
                <a:latin typeface="Arial Narrow" pitchFamily="34" charset="0"/>
              </a:rPr>
            </a:br>
            <a:r>
              <a:rPr lang="en-US" sz="3600" dirty="0" smtClean="0">
                <a:solidFill>
                  <a:schemeClr val="bg1"/>
                </a:solidFill>
                <a:latin typeface="Arial Narrow" pitchFamily="34" charset="0"/>
              </a:rPr>
              <a:t>BETTER MANAGEMENT PRACTICES</a:t>
            </a:r>
            <a:endParaRPr lang="en-US" sz="3600" dirty="0">
              <a:solidFill>
                <a:schemeClr val="bg1"/>
              </a:solidFill>
              <a:latin typeface="Arial Narrow" pitchFamily="34" charset="0"/>
            </a:endParaRPr>
          </a:p>
        </p:txBody>
      </p:sp>
    </p:spTree>
    <p:extLst>
      <p:ext uri="{BB962C8B-B14F-4D97-AF65-F5344CB8AC3E}">
        <p14:creationId xmlns:p14="http://schemas.microsoft.com/office/powerpoint/2010/main" val="8520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animEffect transition="in" filter="fade">
                                      <p:cBhvr>
                                        <p:cTn id="7" dur="500"/>
                                        <p:tgtEl>
                                          <p:spTgt spid="18">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6" end="6"/>
                                            </p:txEl>
                                          </p:spTgt>
                                        </p:tgtEl>
                                        <p:attrNameLst>
                                          <p:attrName>style.visibility</p:attrName>
                                        </p:attrNameLst>
                                      </p:cBhvr>
                                      <p:to>
                                        <p:strVal val="visible"/>
                                      </p:to>
                                    </p:set>
                                    <p:animEffect transition="in" filter="fade">
                                      <p:cBhvr>
                                        <p:cTn id="10" dur="500"/>
                                        <p:tgtEl>
                                          <p:spTgt spid="18">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xEl>
                                              <p:pRg st="7" end="7"/>
                                            </p:txEl>
                                          </p:spTgt>
                                        </p:tgtEl>
                                        <p:attrNameLst>
                                          <p:attrName>style.visibility</p:attrName>
                                        </p:attrNameLst>
                                      </p:cBhvr>
                                      <p:to>
                                        <p:strVal val="visible"/>
                                      </p:to>
                                    </p:set>
                                    <p:animEffect transition="in" filter="fade">
                                      <p:cBhvr>
                                        <p:cTn id="13" dur="500"/>
                                        <p:tgtEl>
                                          <p:spTgt spid="18">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xEl>
                                              <p:pRg st="8" end="8"/>
                                            </p:txEl>
                                          </p:spTgt>
                                        </p:tgtEl>
                                        <p:attrNameLst>
                                          <p:attrName>style.visibility</p:attrName>
                                        </p:attrNameLst>
                                      </p:cBhvr>
                                      <p:to>
                                        <p:strVal val="visible"/>
                                      </p:to>
                                    </p:set>
                                    <p:animEffect transition="in" filter="fade">
                                      <p:cBhvr>
                                        <p:cTn id="16" dur="500"/>
                                        <p:tgtEl>
                                          <p:spTgt spid="18">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xEl>
                                              <p:pRg st="9" end="9"/>
                                            </p:txEl>
                                          </p:spTgt>
                                        </p:tgtEl>
                                        <p:attrNameLst>
                                          <p:attrName>style.visibility</p:attrName>
                                        </p:attrNameLst>
                                      </p:cBhvr>
                                      <p:to>
                                        <p:strVal val="visible"/>
                                      </p:to>
                                    </p:set>
                                    <p:animEffect transition="in" filter="fade">
                                      <p:cBhvr>
                                        <p:cTn id="21" dur="500"/>
                                        <p:tgtEl>
                                          <p:spTgt spid="18">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xEl>
                                              <p:pRg st="10" end="10"/>
                                            </p:txEl>
                                          </p:spTgt>
                                        </p:tgtEl>
                                        <p:attrNameLst>
                                          <p:attrName>style.visibility</p:attrName>
                                        </p:attrNameLst>
                                      </p:cBhvr>
                                      <p:to>
                                        <p:strVal val="visible"/>
                                      </p:to>
                                    </p:set>
                                    <p:animEffect transition="in" filter="fade">
                                      <p:cBhvr>
                                        <p:cTn id="24" dur="500"/>
                                        <p:tgtEl>
                                          <p:spTgt spid="18">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xEl>
                                              <p:pRg st="11" end="11"/>
                                            </p:txEl>
                                          </p:spTgt>
                                        </p:tgtEl>
                                        <p:attrNameLst>
                                          <p:attrName>style.visibility</p:attrName>
                                        </p:attrNameLst>
                                      </p:cBhvr>
                                      <p:to>
                                        <p:strVal val="visible"/>
                                      </p:to>
                                    </p:set>
                                    <p:animEffect transition="in" filter="fade">
                                      <p:cBhvr>
                                        <p:cTn id="27" dur="500"/>
                                        <p:tgtEl>
                                          <p:spTgt spid="1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2"/>
          <p:cNvSpPr txBox="1">
            <a:spLocks/>
          </p:cNvSpPr>
          <p:nvPr/>
        </p:nvSpPr>
        <p:spPr>
          <a:xfrm>
            <a:off x="381000" y="2420067"/>
            <a:ext cx="4346832" cy="4437933"/>
          </a:xfrm>
          <a:prstGeom prst="rect">
            <a:avLst/>
          </a:prstGeom>
        </p:spPr>
        <p:txBody>
          <a:bodyPr/>
          <a:lstStyle/>
          <a:p>
            <a:pPr marL="285750" marR="0" lvl="0"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800" b="0" i="0" u="none" strike="noStrike" kern="0" cap="none" spc="0" normalizeH="0" baseline="0" noProof="0" dirty="0" smtClean="0">
                <a:ln>
                  <a:noFill/>
                </a:ln>
                <a:solidFill>
                  <a:schemeClr val="bg1"/>
                </a:solidFill>
                <a:effectLst/>
                <a:uLnTx/>
                <a:uFillTx/>
                <a:latin typeface="+mn-lt"/>
                <a:ea typeface="+mn-ea"/>
                <a:cs typeface="+mn-cs"/>
              </a:rPr>
              <a:t>Focus is on creating water use efficiency and improving water quality in Pakistan </a:t>
            </a:r>
          </a:p>
          <a:p>
            <a:pPr marL="285750" marR="0" lvl="0"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800" b="0" i="0" u="none" strike="noStrike" kern="0" cap="none" spc="0" normalizeH="0" baseline="0" noProof="0" dirty="0" smtClean="0">
                <a:ln>
                  <a:noFill/>
                </a:ln>
                <a:solidFill>
                  <a:schemeClr val="bg1"/>
                </a:solidFill>
                <a:effectLst/>
                <a:uLnTx/>
                <a:uFillTx/>
                <a:latin typeface="+mn-lt"/>
                <a:ea typeface="+mn-ea"/>
                <a:cs typeface="+mn-cs"/>
              </a:rPr>
              <a:t>Agriculture uses 90-95% of all water in Pakistan</a:t>
            </a:r>
          </a:p>
          <a:p>
            <a:pPr marL="285750" marR="0" lvl="0"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800" b="0" i="0" u="none" strike="noStrike" kern="0" cap="none" spc="0" normalizeH="0" baseline="0" noProof="0" dirty="0" smtClean="0">
                <a:ln>
                  <a:noFill/>
                </a:ln>
                <a:solidFill>
                  <a:schemeClr val="bg1"/>
                </a:solidFill>
                <a:effectLst/>
                <a:uLnTx/>
                <a:uFillTx/>
                <a:latin typeface="+mn-lt"/>
                <a:ea typeface="+mn-ea"/>
                <a:cs typeface="+mn-cs"/>
              </a:rPr>
              <a:t>Results thus far in controlled</a:t>
            </a:r>
            <a:r>
              <a:rPr kumimoji="0" lang="en-US" sz="1800" b="0" i="0" u="none" strike="noStrike" kern="0" cap="none" spc="0" normalizeH="0" noProof="0" dirty="0" smtClean="0">
                <a:ln>
                  <a:noFill/>
                </a:ln>
                <a:solidFill>
                  <a:schemeClr val="bg1"/>
                </a:solidFill>
                <a:effectLst/>
                <a:uLnTx/>
                <a:uFillTx/>
                <a:latin typeface="+mn-lt"/>
                <a:ea typeface="+mn-ea"/>
                <a:cs typeface="+mn-cs"/>
              </a:rPr>
              <a:t> plots</a:t>
            </a:r>
            <a:r>
              <a:rPr kumimoji="0" lang="en-US" sz="1800" b="0" i="0" u="none" strike="noStrike" kern="0" cap="none" spc="0" normalizeH="0" baseline="0" noProof="0" dirty="0" smtClean="0">
                <a:ln>
                  <a:noFill/>
                </a:ln>
                <a:solidFill>
                  <a:schemeClr val="bg1"/>
                </a:solidFill>
                <a:effectLst/>
                <a:uLnTx/>
                <a:uFillTx/>
                <a:latin typeface="+mn-lt"/>
                <a:ea typeface="+mn-ea"/>
                <a:cs typeface="+mn-cs"/>
              </a:rPr>
              <a:t>:</a:t>
            </a:r>
          </a:p>
          <a:p>
            <a:pPr marL="620942" marR="0" lvl="1"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25% reduction in N</a:t>
            </a:r>
          </a:p>
          <a:p>
            <a:pPr marL="620942" marR="0" lvl="1"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100% reduction in pesticides</a:t>
            </a:r>
          </a:p>
          <a:p>
            <a:pPr marL="620942" marR="0" lvl="1" indent="-285750" algn="l" defTabSz="914400" rtl="0" eaLnBrk="0" fontAlgn="base" latinLnBrk="0" hangingPunct="0">
              <a:lnSpc>
                <a:spcPct val="90000"/>
              </a:lnSpc>
              <a:spcBef>
                <a:spcPct val="20000"/>
              </a:spcBef>
              <a:spcAft>
                <a:spcPct val="20000"/>
              </a:spcAft>
              <a:buClr>
                <a:srgbClr val="FF0000"/>
              </a:buClr>
              <a:buSzTx/>
              <a:buFont typeface="Arial" pitchFamily="34" charset="0"/>
              <a:buChar char="•"/>
              <a:tabLst/>
              <a:defRPr/>
            </a:pPr>
            <a:r>
              <a:rPr kumimoji="0" lang="en-US" sz="1600" b="0" i="0" u="none" strike="noStrike" kern="0" cap="none" spc="0" normalizeH="0" baseline="0" noProof="0" dirty="0" smtClean="0">
                <a:ln>
                  <a:noFill/>
                </a:ln>
                <a:solidFill>
                  <a:schemeClr val="bg1"/>
                </a:solidFill>
                <a:effectLst/>
                <a:uLnTx/>
                <a:uFillTx/>
                <a:latin typeface="+mn-lt"/>
              </a:rPr>
              <a:t>20% reduction in water use</a:t>
            </a:r>
          </a:p>
        </p:txBody>
      </p:sp>
      <p:graphicFrame>
        <p:nvGraphicFramePr>
          <p:cNvPr id="9" name="Object 8"/>
          <p:cNvGraphicFramePr>
            <a:graphicFrameLocks noGrp="1" noChangeAspect="1"/>
          </p:cNvGraphicFramePr>
          <p:nvPr>
            <p:extLst>
              <p:ext uri="{D42A27DB-BD31-4B8C-83A1-F6EECF244321}">
                <p14:modId xmlns:p14="http://schemas.microsoft.com/office/powerpoint/2010/main" val="3652199931"/>
              </p:ext>
            </p:extLst>
          </p:nvPr>
        </p:nvGraphicFramePr>
        <p:xfrm>
          <a:off x="4702432" y="1633464"/>
          <a:ext cx="4350960" cy="3366814"/>
        </p:xfrm>
        <a:graphic>
          <a:graphicData uri="http://schemas.openxmlformats.org/presentationml/2006/ole">
            <mc:AlternateContent xmlns:mc="http://schemas.openxmlformats.org/markup-compatibility/2006">
              <mc:Choice xmlns:v="urn:schemas-microsoft-com:vml" Requires="v">
                <p:oleObj spid="_x0000_s1046" name="Image" r:id="rId4" imgW="1828804" imgH="1295293" progId="">
                  <p:embed/>
                </p:oleObj>
              </mc:Choice>
              <mc:Fallback>
                <p:oleObj name="Image" r:id="rId4" imgW="1828804" imgH="1295293"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432" y="1633464"/>
                        <a:ext cx="4350960" cy="3366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Picture 11"/>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a:xfrm>
            <a:off x="3886200" y="4191000"/>
            <a:ext cx="3105073" cy="235861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1" name="Title 1"/>
          <p:cNvSpPr txBox="1">
            <a:spLocks/>
          </p:cNvSpPr>
          <p:nvPr/>
        </p:nvSpPr>
        <p:spPr>
          <a:xfrm>
            <a:off x="339436" y="304800"/>
            <a:ext cx="7772400" cy="13620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spc="-100">
                <a:solidFill>
                  <a:srgbClr val="D55C19"/>
                </a:solidFill>
                <a:latin typeface="Arial"/>
                <a:ea typeface="+mj-ea"/>
                <a:cs typeface="Arial"/>
              </a:defRPr>
            </a:lvl1pPr>
          </a:lstStyle>
          <a:p>
            <a:r>
              <a:rPr lang="en-US" sz="2800" b="0" dirty="0" smtClean="0">
                <a:solidFill>
                  <a:schemeClr val="bg1"/>
                </a:solidFill>
                <a:latin typeface="Arial Narrow" pitchFamily="34" charset="0"/>
              </a:rPr>
              <a:t>PARTNERING IN PAKISTAN FOR </a:t>
            </a:r>
            <a:br>
              <a:rPr lang="en-US" sz="2800" b="0" dirty="0" smtClean="0">
                <a:solidFill>
                  <a:schemeClr val="bg1"/>
                </a:solidFill>
                <a:latin typeface="Arial Narrow" pitchFamily="34" charset="0"/>
              </a:rPr>
            </a:br>
            <a:r>
              <a:rPr lang="en-US" sz="3600" dirty="0" smtClean="0">
                <a:solidFill>
                  <a:schemeClr val="bg1"/>
                </a:solidFill>
                <a:latin typeface="Arial Narrow" pitchFamily="34" charset="0"/>
              </a:rPr>
              <a:t>BETTER AGRICULTURE PRACTICES</a:t>
            </a:r>
            <a:endParaRPr lang="en-US" sz="3600" dirty="0">
              <a:solidFill>
                <a:schemeClr val="bg1"/>
              </a:solidFill>
              <a:latin typeface="Arial Narrow" pitchFamily="34" charset="0"/>
            </a:endParaRPr>
          </a:p>
        </p:txBody>
      </p:sp>
    </p:spTree>
    <p:extLst>
      <p:ext uri="{BB962C8B-B14F-4D97-AF65-F5344CB8AC3E}">
        <p14:creationId xmlns:p14="http://schemas.microsoft.com/office/powerpoint/2010/main" val="7466722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9144000" cy="6887306"/>
          </a:xfrm>
          <a:prstGeom prst="rect">
            <a:avLst/>
          </a:prstGeom>
        </p:spPr>
      </p:pic>
      <p:sp>
        <p:nvSpPr>
          <p:cNvPr id="29" name="Rectangle 28"/>
          <p:cNvSpPr/>
          <p:nvPr/>
        </p:nvSpPr>
        <p:spPr>
          <a:xfrm>
            <a:off x="0" y="-1"/>
            <a:ext cx="9144000" cy="6887307"/>
          </a:xfrm>
          <a:prstGeom prst="rect">
            <a:avLst/>
          </a:prstGeom>
          <a:solidFill>
            <a:schemeClr val="tx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30" name="TextBox 29"/>
          <p:cNvSpPr txBox="1"/>
          <p:nvPr/>
        </p:nvSpPr>
        <p:spPr>
          <a:xfrm>
            <a:off x="269412" y="939225"/>
            <a:ext cx="8188788" cy="584775"/>
          </a:xfrm>
          <a:prstGeom prst="rect">
            <a:avLst/>
          </a:prstGeom>
          <a:noFill/>
        </p:spPr>
        <p:txBody>
          <a:bodyPr wrap="square" rtlCol="0">
            <a:spAutoFit/>
          </a:bodyPr>
          <a:lstStyle/>
          <a:p>
            <a:pPr>
              <a:lnSpc>
                <a:spcPct val="80000"/>
              </a:lnSpc>
            </a:pPr>
            <a:r>
              <a:rPr lang="en-US" sz="4000" b="1" dirty="0" smtClean="0">
                <a:solidFill>
                  <a:schemeClr val="bg1"/>
                </a:solidFill>
                <a:latin typeface="Arial Narrow" pitchFamily="34" charset="0"/>
                <a:cs typeface="Arial"/>
              </a:rPr>
              <a:t>ENGAGING SUPPLIERS</a:t>
            </a:r>
            <a:endParaRPr lang="en-US" sz="4000" b="1" dirty="0">
              <a:solidFill>
                <a:schemeClr val="bg1"/>
              </a:solidFill>
              <a:latin typeface="Arial Narrow" pitchFamily="34" charset="0"/>
              <a:cs typeface="Arial"/>
            </a:endParaRPr>
          </a:p>
        </p:txBody>
      </p:sp>
      <p:sp>
        <p:nvSpPr>
          <p:cNvPr id="31" name="TextBox 30"/>
          <p:cNvSpPr txBox="1"/>
          <p:nvPr/>
        </p:nvSpPr>
        <p:spPr>
          <a:xfrm>
            <a:off x="282241" y="1938278"/>
            <a:ext cx="4081565" cy="4524315"/>
          </a:xfrm>
          <a:prstGeom prst="rect">
            <a:avLst/>
          </a:prstGeom>
          <a:noFill/>
        </p:spPr>
        <p:txBody>
          <a:bodyPr wrap="square" rtlCol="0">
            <a:spAutoFit/>
          </a:bodyPr>
          <a:lstStyle/>
          <a:p>
            <a:endParaRPr lang="en-US" sz="1600" dirty="0" smtClean="0">
              <a:solidFill>
                <a:schemeClr val="bg1"/>
              </a:solidFill>
              <a:latin typeface="Arial"/>
              <a:cs typeface="Arial"/>
            </a:endParaRPr>
          </a:p>
          <a:p>
            <a:r>
              <a:rPr lang="en-US" sz="2000" dirty="0" smtClean="0">
                <a:solidFill>
                  <a:schemeClr val="tx1">
                    <a:lumMod val="50000"/>
                    <a:lumOff val="50000"/>
                  </a:schemeClr>
                </a:solidFill>
                <a:latin typeface="Arial"/>
                <a:cs typeface="Arial"/>
              </a:rPr>
              <a:t>Initiating Conversations Internally</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Sharing Information</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Identifying Opportunity</a:t>
            </a:r>
          </a:p>
          <a:p>
            <a:endParaRPr lang="en-US" sz="24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Partnering</a:t>
            </a:r>
          </a:p>
          <a:p>
            <a:endParaRPr lang="en-US" sz="2000" dirty="0">
              <a:solidFill>
                <a:schemeClr val="bg1"/>
              </a:solidFill>
              <a:latin typeface="Arial"/>
              <a:cs typeface="Arial"/>
            </a:endParaRPr>
          </a:p>
          <a:p>
            <a:r>
              <a:rPr lang="en-US" sz="2800" b="1" dirty="0" smtClean="0">
                <a:solidFill>
                  <a:schemeClr val="bg1"/>
                </a:solidFill>
                <a:latin typeface="Arial"/>
                <a:cs typeface="Arial"/>
              </a:rPr>
              <a:t>Setting Goals</a:t>
            </a:r>
          </a:p>
          <a:p>
            <a:endParaRPr lang="en-US" sz="2000" dirty="0">
              <a:solidFill>
                <a:schemeClr val="bg1"/>
              </a:solidFill>
              <a:latin typeface="Arial"/>
              <a:cs typeface="Arial"/>
            </a:endParaRPr>
          </a:p>
          <a:p>
            <a:r>
              <a:rPr lang="en-US" sz="2000" dirty="0" smtClean="0">
                <a:solidFill>
                  <a:schemeClr val="tx1">
                    <a:lumMod val="50000"/>
                    <a:lumOff val="50000"/>
                  </a:schemeClr>
                </a:solidFill>
                <a:latin typeface="Arial"/>
                <a:cs typeface="Arial"/>
              </a:rPr>
              <a:t>Managing + Measuring Results</a:t>
            </a:r>
          </a:p>
          <a:p>
            <a:endParaRPr lang="en-US" sz="2000" dirty="0">
              <a:solidFill>
                <a:schemeClr val="bg1"/>
              </a:solidFill>
              <a:latin typeface="Arial"/>
              <a:cs typeface="Arial"/>
            </a:endParaRPr>
          </a:p>
          <a:p>
            <a:endParaRPr lang="en-US" sz="2000" dirty="0">
              <a:solidFill>
                <a:schemeClr val="bg1"/>
              </a:solidFill>
              <a:latin typeface="Arial"/>
              <a:cs typeface="Arial"/>
            </a:endParaRPr>
          </a:p>
        </p:txBody>
      </p:sp>
      <p:cxnSp>
        <p:nvCxnSpPr>
          <p:cNvPr id="8" name="Straight Connector 7"/>
          <p:cNvCxnSpPr/>
          <p:nvPr/>
        </p:nvCxnSpPr>
        <p:spPr>
          <a:xfrm>
            <a:off x="336336" y="2667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65656" y="3276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73328" y="39624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3328" y="4572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436236" y="2100216"/>
            <a:ext cx="2222532" cy="4047929"/>
          </a:xfrm>
          <a:prstGeom prst="rect">
            <a:avLst/>
          </a:prstGeom>
        </p:spPr>
      </p:pic>
      <p:cxnSp>
        <p:nvCxnSpPr>
          <p:cNvPr id="11" name="Straight Connector 10"/>
          <p:cNvCxnSpPr/>
          <p:nvPr/>
        </p:nvCxnSpPr>
        <p:spPr>
          <a:xfrm>
            <a:off x="373328" y="5334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1845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GOALS COME IN ALL SHAPES AND SIZES</a:t>
            </a:r>
            <a:br>
              <a:rPr lang="en-US" sz="2800" dirty="0" smtClean="0">
                <a:latin typeface="Arial Narrow" pitchFamily="34" charset="0"/>
                <a:cs typeface="Arial"/>
              </a:rPr>
            </a:br>
            <a:r>
              <a:rPr lang="en-US" sz="4000" b="1" dirty="0" smtClean="0">
                <a:latin typeface="Arial Narrow" pitchFamily="34" charset="0"/>
                <a:cs typeface="Arial"/>
              </a:rPr>
              <a:t>TOP 10 ENERGY SAVINGS CHALLENGE</a:t>
            </a:r>
          </a:p>
        </p:txBody>
      </p:sp>
      <p:sp>
        <p:nvSpPr>
          <p:cNvPr id="7" name="TextBox 6"/>
          <p:cNvSpPr txBox="1"/>
          <p:nvPr/>
        </p:nvSpPr>
        <p:spPr>
          <a:xfrm>
            <a:off x="132204" y="1676400"/>
            <a:ext cx="3071884" cy="2665345"/>
          </a:xfrm>
          <a:prstGeom prst="rect">
            <a:avLst/>
          </a:prstGeom>
          <a:noFill/>
        </p:spPr>
        <p:txBody>
          <a:bodyPr wrap="square" rtlCol="0">
            <a:spAutoFit/>
          </a:bodyPr>
          <a:lstStyle/>
          <a:p>
            <a:pPr>
              <a:lnSpc>
                <a:spcPct val="110000"/>
              </a:lnSpc>
            </a:pPr>
            <a:r>
              <a:rPr lang="en-US" sz="2800" b="1" dirty="0" smtClean="0">
                <a:latin typeface="Arial Narrow"/>
                <a:cs typeface="Arial Narrow"/>
              </a:rPr>
              <a:t>JOINT GOAL-SETTING NEEDS TO FIT NEEDS OF ALL PARTIES</a:t>
            </a:r>
          </a:p>
          <a:p>
            <a:pPr>
              <a:lnSpc>
                <a:spcPct val="110000"/>
              </a:lnSpc>
            </a:pPr>
            <a:r>
              <a:rPr lang="en-US" sz="2000" dirty="0">
                <a:solidFill>
                  <a:schemeClr val="bg1">
                    <a:lumMod val="50000"/>
                  </a:schemeClr>
                </a:solidFill>
                <a:latin typeface="Arial" pitchFamily="34" charset="0"/>
                <a:cs typeface="Arial" pitchFamily="34" charset="0"/>
              </a:rPr>
              <a:t>The Top 10 goal centered around participation</a:t>
            </a:r>
            <a:r>
              <a:rPr lang="en-US" sz="2000" dirty="0" smtClean="0">
                <a:solidFill>
                  <a:schemeClr val="bg1">
                    <a:lumMod val="50000"/>
                  </a:schemeClr>
                </a:solidFill>
                <a:latin typeface="Arial" pitchFamily="34" charset="0"/>
                <a:cs typeface="Arial" pitchFamily="34" charset="0"/>
              </a:rPr>
              <a:t>.</a:t>
            </a:r>
            <a:endParaRPr lang="en-US" sz="2000" b="1" dirty="0">
              <a:solidFill>
                <a:schemeClr val="bg1">
                  <a:lumMod val="50000"/>
                </a:schemeClr>
              </a:solidFill>
              <a:latin typeface="Arial" pitchFamily="34" charset="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1219200"/>
            <a:ext cx="5991280" cy="5791200"/>
          </a:xfrm>
          <a:prstGeom prst="rect">
            <a:avLst/>
          </a:prstGeom>
        </p:spPr>
      </p:pic>
    </p:spTree>
    <p:extLst>
      <p:ext uri="{BB962C8B-B14F-4D97-AF65-F5344CB8AC3E}">
        <p14:creationId xmlns:p14="http://schemas.microsoft.com/office/powerpoint/2010/main" val="175311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N\Desktop\ab-inbev_logo_detail.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38400" y="2362200"/>
            <a:ext cx="4476750" cy="1952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CLEAR GOALS: FUEL SAVINGS AND EFFICIENCY</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INBEV SHARED LOGISTICS </a:t>
            </a:r>
          </a:p>
        </p:txBody>
      </p:sp>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3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651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9144000" cy="6887306"/>
          </a:xfrm>
          <a:prstGeom prst="rect">
            <a:avLst/>
          </a:prstGeom>
        </p:spPr>
      </p:pic>
      <p:sp>
        <p:nvSpPr>
          <p:cNvPr id="29" name="Rectangle 28"/>
          <p:cNvSpPr/>
          <p:nvPr/>
        </p:nvSpPr>
        <p:spPr>
          <a:xfrm>
            <a:off x="0" y="-1"/>
            <a:ext cx="9144000" cy="6887307"/>
          </a:xfrm>
          <a:prstGeom prst="rect">
            <a:avLst/>
          </a:prstGeom>
          <a:solidFill>
            <a:schemeClr val="tx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30" name="TextBox 29"/>
          <p:cNvSpPr txBox="1"/>
          <p:nvPr/>
        </p:nvSpPr>
        <p:spPr>
          <a:xfrm>
            <a:off x="269412" y="939225"/>
            <a:ext cx="8188788" cy="584775"/>
          </a:xfrm>
          <a:prstGeom prst="rect">
            <a:avLst/>
          </a:prstGeom>
          <a:noFill/>
        </p:spPr>
        <p:txBody>
          <a:bodyPr wrap="square" rtlCol="0">
            <a:spAutoFit/>
          </a:bodyPr>
          <a:lstStyle/>
          <a:p>
            <a:pPr>
              <a:lnSpc>
                <a:spcPct val="80000"/>
              </a:lnSpc>
            </a:pPr>
            <a:r>
              <a:rPr lang="en-US" sz="4000" b="1" dirty="0" smtClean="0">
                <a:solidFill>
                  <a:schemeClr val="bg1"/>
                </a:solidFill>
                <a:latin typeface="Arial Narrow" pitchFamily="34" charset="0"/>
                <a:cs typeface="Arial"/>
              </a:rPr>
              <a:t>ENGAGING SUPPLIERS</a:t>
            </a:r>
            <a:endParaRPr lang="en-US" sz="4000" b="1" dirty="0">
              <a:solidFill>
                <a:schemeClr val="bg1"/>
              </a:solidFill>
              <a:latin typeface="Arial Narrow" pitchFamily="34" charset="0"/>
              <a:cs typeface="Arial"/>
            </a:endParaRPr>
          </a:p>
        </p:txBody>
      </p:sp>
      <p:sp>
        <p:nvSpPr>
          <p:cNvPr id="31" name="TextBox 30"/>
          <p:cNvSpPr txBox="1"/>
          <p:nvPr/>
        </p:nvSpPr>
        <p:spPr>
          <a:xfrm>
            <a:off x="282241" y="1938278"/>
            <a:ext cx="4081565" cy="4708981"/>
          </a:xfrm>
          <a:prstGeom prst="rect">
            <a:avLst/>
          </a:prstGeom>
          <a:noFill/>
        </p:spPr>
        <p:txBody>
          <a:bodyPr wrap="square" rtlCol="0">
            <a:spAutoFit/>
          </a:bodyPr>
          <a:lstStyle/>
          <a:p>
            <a:endParaRPr lang="en-US" sz="1600" dirty="0" smtClean="0">
              <a:solidFill>
                <a:schemeClr val="bg1"/>
              </a:solidFill>
              <a:latin typeface="Arial"/>
              <a:cs typeface="Arial"/>
            </a:endParaRPr>
          </a:p>
          <a:p>
            <a:r>
              <a:rPr lang="en-US" sz="2000" dirty="0" smtClean="0">
                <a:solidFill>
                  <a:schemeClr val="bg1"/>
                </a:solidFill>
                <a:latin typeface="Arial"/>
                <a:cs typeface="Arial"/>
              </a:rPr>
              <a:t>Initiating Conversations Internally</a:t>
            </a:r>
          </a:p>
          <a:p>
            <a:endParaRPr lang="en-US" sz="2000" dirty="0">
              <a:solidFill>
                <a:schemeClr val="bg1"/>
              </a:solidFill>
              <a:latin typeface="Arial"/>
              <a:cs typeface="Arial"/>
            </a:endParaRPr>
          </a:p>
          <a:p>
            <a:r>
              <a:rPr lang="en-US" sz="2000" dirty="0" smtClean="0">
                <a:solidFill>
                  <a:schemeClr val="bg1"/>
                </a:solidFill>
                <a:latin typeface="Arial"/>
                <a:cs typeface="Arial"/>
              </a:rPr>
              <a:t>Sharing Information</a:t>
            </a:r>
          </a:p>
          <a:p>
            <a:endParaRPr lang="en-US" sz="2000" dirty="0">
              <a:solidFill>
                <a:schemeClr val="bg1"/>
              </a:solidFill>
              <a:latin typeface="Arial"/>
              <a:cs typeface="Arial"/>
            </a:endParaRPr>
          </a:p>
          <a:p>
            <a:r>
              <a:rPr lang="en-US" sz="2000" dirty="0" smtClean="0">
                <a:solidFill>
                  <a:schemeClr val="bg1"/>
                </a:solidFill>
                <a:latin typeface="Arial"/>
                <a:cs typeface="Arial"/>
              </a:rPr>
              <a:t>Identifying Opportunity</a:t>
            </a:r>
          </a:p>
          <a:p>
            <a:endParaRPr lang="en-US" sz="2400" dirty="0">
              <a:solidFill>
                <a:schemeClr val="bg1"/>
              </a:solidFill>
              <a:latin typeface="Arial"/>
              <a:cs typeface="Arial"/>
            </a:endParaRPr>
          </a:p>
          <a:p>
            <a:r>
              <a:rPr lang="en-US" sz="2000" dirty="0" smtClean="0">
                <a:solidFill>
                  <a:schemeClr val="bg1"/>
                </a:solidFill>
                <a:latin typeface="Arial"/>
                <a:cs typeface="Arial"/>
              </a:rPr>
              <a:t>Partnering</a:t>
            </a:r>
          </a:p>
          <a:p>
            <a:endParaRPr lang="en-US" sz="2000" dirty="0">
              <a:solidFill>
                <a:schemeClr val="bg1"/>
              </a:solidFill>
              <a:latin typeface="Arial"/>
              <a:cs typeface="Arial"/>
            </a:endParaRPr>
          </a:p>
          <a:p>
            <a:r>
              <a:rPr lang="en-US" sz="2000" dirty="0" smtClean="0">
                <a:solidFill>
                  <a:schemeClr val="bg1"/>
                </a:solidFill>
                <a:latin typeface="Arial"/>
                <a:cs typeface="Arial"/>
              </a:rPr>
              <a:t>Setting Goals</a:t>
            </a:r>
          </a:p>
          <a:p>
            <a:endParaRPr lang="en-US" sz="2000" dirty="0">
              <a:solidFill>
                <a:schemeClr val="bg1"/>
              </a:solidFill>
              <a:latin typeface="Arial"/>
              <a:cs typeface="Arial"/>
            </a:endParaRPr>
          </a:p>
          <a:p>
            <a:r>
              <a:rPr lang="en-US" sz="2000" dirty="0" smtClean="0">
                <a:solidFill>
                  <a:schemeClr val="bg1"/>
                </a:solidFill>
                <a:latin typeface="Arial"/>
                <a:cs typeface="Arial"/>
              </a:rPr>
              <a:t>Implementation:  Testing, Managing + Measuring Results</a:t>
            </a:r>
          </a:p>
          <a:p>
            <a:endParaRPr lang="en-US" sz="2000" dirty="0">
              <a:solidFill>
                <a:schemeClr val="bg1"/>
              </a:solidFill>
              <a:latin typeface="Arial"/>
              <a:cs typeface="Arial"/>
            </a:endParaRPr>
          </a:p>
          <a:p>
            <a:endParaRPr lang="en-US" sz="2000" dirty="0">
              <a:solidFill>
                <a:schemeClr val="bg1"/>
              </a:solidFill>
              <a:latin typeface="Arial"/>
              <a:cs typeface="Arial"/>
            </a:endParaRPr>
          </a:p>
        </p:txBody>
      </p:sp>
      <p:cxnSp>
        <p:nvCxnSpPr>
          <p:cNvPr id="8" name="Straight Connector 7"/>
          <p:cNvCxnSpPr/>
          <p:nvPr/>
        </p:nvCxnSpPr>
        <p:spPr>
          <a:xfrm>
            <a:off x="267808" y="2667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97128" y="3276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4800" y="39624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04800" y="4572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436236" y="2100216"/>
            <a:ext cx="2222532" cy="4047929"/>
          </a:xfrm>
          <a:prstGeom prst="rect">
            <a:avLst/>
          </a:prstGeom>
        </p:spPr>
      </p:pic>
      <p:cxnSp>
        <p:nvCxnSpPr>
          <p:cNvPr id="11" name="Straight Connector 10"/>
          <p:cNvCxnSpPr/>
          <p:nvPr/>
        </p:nvCxnSpPr>
        <p:spPr>
          <a:xfrm>
            <a:off x="373328" y="5181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1342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957260"/>
            <a:ext cx="9143999" cy="110483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1" name="Rectangle 20"/>
          <p:cNvSpPr/>
          <p:nvPr/>
        </p:nvSpPr>
        <p:spPr>
          <a:xfrm>
            <a:off x="-1" y="2133600"/>
            <a:ext cx="9143999" cy="111895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2" name="Rectangle 21"/>
          <p:cNvSpPr/>
          <p:nvPr/>
        </p:nvSpPr>
        <p:spPr>
          <a:xfrm>
            <a:off x="-1" y="3330231"/>
            <a:ext cx="9143999" cy="1089369"/>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3" name="Rectangle 22"/>
          <p:cNvSpPr/>
          <p:nvPr/>
        </p:nvSpPr>
        <p:spPr>
          <a:xfrm>
            <a:off x="-1" y="4495800"/>
            <a:ext cx="9143999" cy="110483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4" name="TextBox 23"/>
          <p:cNvSpPr txBox="1"/>
          <p:nvPr/>
        </p:nvSpPr>
        <p:spPr>
          <a:xfrm>
            <a:off x="1143000" y="1143000"/>
            <a:ext cx="7774485" cy="867930"/>
          </a:xfrm>
          <a:prstGeom prst="rect">
            <a:avLst/>
          </a:prstGeom>
          <a:noFill/>
        </p:spPr>
        <p:txBody>
          <a:bodyPr wrap="square" rtlCol="0">
            <a:spAutoFit/>
          </a:bodyPr>
          <a:lstStyle/>
          <a:p>
            <a:pPr>
              <a:lnSpc>
                <a:spcPct val="90000"/>
              </a:lnSpc>
            </a:pPr>
            <a:r>
              <a:rPr lang="en-US" sz="3600" b="1" dirty="0" smtClean="0">
                <a:solidFill>
                  <a:schemeClr val="bg1"/>
                </a:solidFill>
                <a:latin typeface="Arial"/>
                <a:cs typeface="Arial"/>
              </a:rPr>
              <a:t>SIZE: </a:t>
            </a:r>
            <a:r>
              <a:rPr lang="en-US" sz="2000" b="1" dirty="0" smtClean="0">
                <a:solidFill>
                  <a:schemeClr val="bg1"/>
                </a:solidFill>
                <a:latin typeface="Arial"/>
                <a:cs typeface="Arial"/>
              </a:rPr>
              <a:t>what is the size of the opportunity for the supplier? For Coca-Cola?</a:t>
            </a:r>
            <a:endParaRPr lang="en-US" sz="2000" b="1" dirty="0">
              <a:solidFill>
                <a:schemeClr val="bg1"/>
              </a:solidFill>
              <a:latin typeface="Arial"/>
              <a:cs typeface="Arial"/>
            </a:endParaRPr>
          </a:p>
        </p:txBody>
      </p:sp>
      <p:sp>
        <p:nvSpPr>
          <p:cNvPr id="25" name="TextBox 24"/>
          <p:cNvSpPr txBox="1"/>
          <p:nvPr/>
        </p:nvSpPr>
        <p:spPr>
          <a:xfrm>
            <a:off x="119875" y="1083366"/>
            <a:ext cx="1211151" cy="978729"/>
          </a:xfrm>
          <a:prstGeom prst="rect">
            <a:avLst/>
          </a:prstGeom>
          <a:noFill/>
        </p:spPr>
        <p:txBody>
          <a:bodyPr wrap="square" rtlCol="0">
            <a:spAutoFit/>
          </a:bodyPr>
          <a:lstStyle/>
          <a:p>
            <a:pPr>
              <a:lnSpc>
                <a:spcPct val="80000"/>
              </a:lnSpc>
            </a:pPr>
            <a:r>
              <a:rPr lang="en-US" sz="7200" b="1" dirty="0" smtClean="0">
                <a:solidFill>
                  <a:schemeClr val="bg1"/>
                </a:solidFill>
                <a:latin typeface="Arial"/>
                <a:cs typeface="Arial"/>
              </a:rPr>
              <a:t>1</a:t>
            </a:r>
            <a:endParaRPr lang="en-US" sz="7200" b="1" dirty="0">
              <a:solidFill>
                <a:schemeClr val="bg1"/>
              </a:solidFill>
              <a:latin typeface="Arial"/>
              <a:cs typeface="Arial"/>
            </a:endParaRPr>
          </a:p>
        </p:txBody>
      </p:sp>
      <p:sp>
        <p:nvSpPr>
          <p:cNvPr id="26" name="TextBox 25"/>
          <p:cNvSpPr txBox="1"/>
          <p:nvPr/>
        </p:nvSpPr>
        <p:spPr>
          <a:xfrm>
            <a:off x="171191" y="2249051"/>
            <a:ext cx="1211151" cy="978729"/>
          </a:xfrm>
          <a:prstGeom prst="rect">
            <a:avLst/>
          </a:prstGeom>
          <a:noFill/>
        </p:spPr>
        <p:txBody>
          <a:bodyPr wrap="square" rtlCol="0">
            <a:spAutoFit/>
          </a:bodyPr>
          <a:lstStyle/>
          <a:p>
            <a:pPr>
              <a:lnSpc>
                <a:spcPct val="80000"/>
              </a:lnSpc>
            </a:pPr>
            <a:r>
              <a:rPr lang="en-US" sz="7200" b="1" dirty="0">
                <a:solidFill>
                  <a:schemeClr val="bg1"/>
                </a:solidFill>
                <a:latin typeface="Arial"/>
                <a:cs typeface="Arial"/>
              </a:rPr>
              <a:t>2</a:t>
            </a:r>
          </a:p>
        </p:txBody>
      </p:sp>
      <p:sp>
        <p:nvSpPr>
          <p:cNvPr id="27" name="TextBox 26"/>
          <p:cNvSpPr txBox="1"/>
          <p:nvPr/>
        </p:nvSpPr>
        <p:spPr>
          <a:xfrm>
            <a:off x="171191" y="3440871"/>
            <a:ext cx="1211151" cy="978729"/>
          </a:xfrm>
          <a:prstGeom prst="rect">
            <a:avLst/>
          </a:prstGeom>
          <a:noFill/>
        </p:spPr>
        <p:txBody>
          <a:bodyPr wrap="square" rtlCol="0">
            <a:spAutoFit/>
          </a:bodyPr>
          <a:lstStyle/>
          <a:p>
            <a:pPr>
              <a:lnSpc>
                <a:spcPct val="80000"/>
              </a:lnSpc>
            </a:pPr>
            <a:r>
              <a:rPr lang="en-US" sz="7200" b="1" dirty="0" smtClean="0">
                <a:solidFill>
                  <a:schemeClr val="bg1"/>
                </a:solidFill>
                <a:latin typeface="Arial"/>
                <a:cs typeface="Arial"/>
              </a:rPr>
              <a:t>3</a:t>
            </a:r>
            <a:endParaRPr lang="en-US" sz="7200" b="1" dirty="0">
              <a:solidFill>
                <a:schemeClr val="bg1"/>
              </a:solidFill>
              <a:latin typeface="Arial"/>
              <a:cs typeface="Arial"/>
            </a:endParaRPr>
          </a:p>
        </p:txBody>
      </p:sp>
      <p:sp>
        <p:nvSpPr>
          <p:cNvPr id="28" name="TextBox 27"/>
          <p:cNvSpPr txBox="1"/>
          <p:nvPr/>
        </p:nvSpPr>
        <p:spPr>
          <a:xfrm>
            <a:off x="171191" y="4621906"/>
            <a:ext cx="1211151" cy="978729"/>
          </a:xfrm>
          <a:prstGeom prst="rect">
            <a:avLst/>
          </a:prstGeom>
          <a:noFill/>
        </p:spPr>
        <p:txBody>
          <a:bodyPr wrap="square" rtlCol="0">
            <a:spAutoFit/>
          </a:bodyPr>
          <a:lstStyle/>
          <a:p>
            <a:pPr>
              <a:lnSpc>
                <a:spcPct val="80000"/>
              </a:lnSpc>
            </a:pPr>
            <a:r>
              <a:rPr lang="en-US" sz="7200" b="1" dirty="0">
                <a:solidFill>
                  <a:schemeClr val="bg1"/>
                </a:solidFill>
                <a:latin typeface="Arial"/>
                <a:cs typeface="Arial"/>
              </a:rPr>
              <a:t>4</a:t>
            </a:r>
          </a:p>
        </p:txBody>
      </p:sp>
      <p:sp>
        <p:nvSpPr>
          <p:cNvPr id="29" name="TextBox 28"/>
          <p:cNvSpPr txBox="1"/>
          <p:nvPr/>
        </p:nvSpPr>
        <p:spPr>
          <a:xfrm>
            <a:off x="1143000" y="3389293"/>
            <a:ext cx="7774485" cy="954107"/>
          </a:xfrm>
          <a:prstGeom prst="rect">
            <a:avLst/>
          </a:prstGeom>
          <a:noFill/>
        </p:spPr>
        <p:txBody>
          <a:bodyPr wrap="square" rtlCol="0">
            <a:spAutoFit/>
          </a:bodyPr>
          <a:lstStyle/>
          <a:p>
            <a:pPr lvl="0"/>
            <a:r>
              <a:rPr lang="en-US" sz="3600" b="1" dirty="0" smtClean="0">
                <a:solidFill>
                  <a:schemeClr val="bg1"/>
                </a:solidFill>
                <a:latin typeface="Arial" pitchFamily="34" charset="0"/>
                <a:cs typeface="Arial" pitchFamily="34" charset="0"/>
              </a:rPr>
              <a:t>INVESTMENT</a:t>
            </a:r>
            <a:r>
              <a:rPr lang="en-US" sz="2000" b="1" dirty="0" smtClean="0">
                <a:solidFill>
                  <a:schemeClr val="bg1"/>
                </a:solidFill>
                <a:latin typeface="Arial" pitchFamily="34" charset="0"/>
                <a:cs typeface="Arial" pitchFamily="34" charset="0"/>
              </a:rPr>
              <a:t>: How much will it cost the supplier? Coca-Cola? What resources are needed? ($, staff, etc.) ROI?</a:t>
            </a:r>
            <a:endParaRPr lang="en-US" sz="2000" dirty="0">
              <a:solidFill>
                <a:schemeClr val="bg1"/>
              </a:solidFill>
              <a:latin typeface="Arial" pitchFamily="34" charset="0"/>
              <a:cs typeface="Arial" pitchFamily="34" charset="0"/>
            </a:endParaRPr>
          </a:p>
        </p:txBody>
      </p:sp>
      <p:sp>
        <p:nvSpPr>
          <p:cNvPr id="30" name="TextBox 29"/>
          <p:cNvSpPr txBox="1"/>
          <p:nvPr/>
        </p:nvSpPr>
        <p:spPr>
          <a:xfrm>
            <a:off x="1156855" y="4572000"/>
            <a:ext cx="7774485" cy="867930"/>
          </a:xfrm>
          <a:prstGeom prst="rect">
            <a:avLst/>
          </a:prstGeom>
          <a:noFill/>
        </p:spPr>
        <p:txBody>
          <a:bodyPr wrap="square" rtlCol="0">
            <a:spAutoFit/>
          </a:bodyPr>
          <a:lstStyle/>
          <a:p>
            <a:pPr lvl="0">
              <a:lnSpc>
                <a:spcPct val="90000"/>
              </a:lnSpc>
            </a:pPr>
            <a:r>
              <a:rPr lang="en-US" sz="3600" b="1" dirty="0" smtClean="0">
                <a:solidFill>
                  <a:schemeClr val="bg1"/>
                </a:solidFill>
                <a:latin typeface="Arial"/>
                <a:cs typeface="Arial"/>
              </a:rPr>
              <a:t>VIABILITY/RISK:  </a:t>
            </a:r>
            <a:r>
              <a:rPr lang="en-US" sz="2000" b="1" dirty="0" smtClean="0">
                <a:solidFill>
                  <a:schemeClr val="bg1"/>
                </a:solidFill>
                <a:latin typeface="Arial"/>
                <a:cs typeface="Arial"/>
              </a:rPr>
              <a:t>What is the likelihood of success? What big risks are there?  </a:t>
            </a:r>
            <a:endParaRPr lang="en-US" sz="2800" b="1" dirty="0">
              <a:solidFill>
                <a:schemeClr val="bg1"/>
              </a:solidFill>
              <a:latin typeface="Arial"/>
              <a:cs typeface="Arial"/>
            </a:endParaRPr>
          </a:p>
        </p:txBody>
      </p:sp>
      <p:sp>
        <p:nvSpPr>
          <p:cNvPr id="8" name="TextBox 7"/>
          <p:cNvSpPr txBox="1"/>
          <p:nvPr/>
        </p:nvSpPr>
        <p:spPr>
          <a:xfrm>
            <a:off x="110388" y="188460"/>
            <a:ext cx="8807097" cy="683264"/>
          </a:xfrm>
          <a:prstGeom prst="rect">
            <a:avLst/>
          </a:prstGeom>
          <a:noFill/>
        </p:spPr>
        <p:txBody>
          <a:bodyPr wrap="square" rtlCol="0">
            <a:spAutoFit/>
          </a:bodyPr>
          <a:lstStyle/>
          <a:p>
            <a:pPr>
              <a:lnSpc>
                <a:spcPct val="80000"/>
              </a:lnSpc>
            </a:pPr>
            <a:r>
              <a:rPr lang="en-US" sz="4800" b="1" dirty="0" smtClean="0">
                <a:solidFill>
                  <a:srgbClr val="000000"/>
                </a:solidFill>
                <a:latin typeface="Arial Narrow"/>
                <a:cs typeface="Arial Narrow"/>
              </a:rPr>
              <a:t>CHECKLIST:  </a:t>
            </a:r>
            <a:r>
              <a:rPr lang="en-US" sz="4000" b="1" dirty="0" smtClean="0">
                <a:solidFill>
                  <a:srgbClr val="000000"/>
                </a:solidFill>
                <a:latin typeface="Arial Narrow"/>
                <a:cs typeface="Arial Narrow"/>
              </a:rPr>
              <a:t>GAUGING OPPORTUNITY</a:t>
            </a:r>
            <a:endParaRPr lang="en-US" sz="4000" b="1" dirty="0">
              <a:solidFill>
                <a:srgbClr val="000000"/>
              </a:solidFill>
              <a:latin typeface="Arial Narrow"/>
              <a:cs typeface="Arial Narrow"/>
            </a:endParaRPr>
          </a:p>
        </p:txBody>
      </p:sp>
      <p:sp>
        <p:nvSpPr>
          <p:cNvPr id="15" name="Rectangle 14"/>
          <p:cNvSpPr/>
          <p:nvPr/>
        </p:nvSpPr>
        <p:spPr>
          <a:xfrm>
            <a:off x="1" y="5676965"/>
            <a:ext cx="9143999" cy="1104835"/>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16" name="TextBox 15"/>
          <p:cNvSpPr txBox="1"/>
          <p:nvPr/>
        </p:nvSpPr>
        <p:spPr>
          <a:xfrm>
            <a:off x="171193" y="5803071"/>
            <a:ext cx="1211151" cy="978729"/>
          </a:xfrm>
          <a:prstGeom prst="rect">
            <a:avLst/>
          </a:prstGeom>
          <a:noFill/>
        </p:spPr>
        <p:txBody>
          <a:bodyPr wrap="square" rtlCol="0">
            <a:spAutoFit/>
          </a:bodyPr>
          <a:lstStyle/>
          <a:p>
            <a:pPr>
              <a:lnSpc>
                <a:spcPct val="80000"/>
              </a:lnSpc>
            </a:pPr>
            <a:r>
              <a:rPr lang="en-US" sz="7200" b="1" dirty="0" smtClean="0">
                <a:solidFill>
                  <a:schemeClr val="bg1"/>
                </a:solidFill>
                <a:latin typeface="Arial"/>
                <a:cs typeface="Arial"/>
              </a:rPr>
              <a:t>5</a:t>
            </a:r>
            <a:endParaRPr lang="en-US" sz="7200" b="1" dirty="0">
              <a:solidFill>
                <a:schemeClr val="bg1"/>
              </a:solidFill>
              <a:latin typeface="Arial"/>
              <a:cs typeface="Arial"/>
            </a:endParaRPr>
          </a:p>
        </p:txBody>
      </p:sp>
      <p:sp>
        <p:nvSpPr>
          <p:cNvPr id="17" name="TextBox 16"/>
          <p:cNvSpPr txBox="1"/>
          <p:nvPr/>
        </p:nvSpPr>
        <p:spPr>
          <a:xfrm>
            <a:off x="1143000" y="5715000"/>
            <a:ext cx="8153400" cy="954107"/>
          </a:xfrm>
          <a:prstGeom prst="rect">
            <a:avLst/>
          </a:prstGeom>
          <a:noFill/>
        </p:spPr>
        <p:txBody>
          <a:bodyPr wrap="square" rtlCol="0">
            <a:spAutoFit/>
          </a:bodyPr>
          <a:lstStyle/>
          <a:p>
            <a:pPr lvl="0"/>
            <a:r>
              <a:rPr lang="en-US" sz="3600" b="1" dirty="0" smtClean="0">
                <a:solidFill>
                  <a:schemeClr val="bg1"/>
                </a:solidFill>
                <a:latin typeface="Arial"/>
                <a:cs typeface="Arial"/>
              </a:rPr>
              <a:t>SURPRISES: </a:t>
            </a:r>
            <a:r>
              <a:rPr lang="en-US" sz="2000" b="1" dirty="0" smtClean="0">
                <a:solidFill>
                  <a:schemeClr val="bg1"/>
                </a:solidFill>
                <a:latin typeface="Arial"/>
                <a:cs typeface="Arial"/>
              </a:rPr>
              <a:t>What unexpected consequences might there be? What associated opportunities present upside?</a:t>
            </a:r>
            <a:endParaRPr lang="en-US" sz="2000" b="1" dirty="0">
              <a:solidFill>
                <a:schemeClr val="bg1"/>
              </a:solidFill>
              <a:latin typeface="Arial" pitchFamily="34" charset="0"/>
              <a:cs typeface="Arial" pitchFamily="34" charset="0"/>
            </a:endParaRPr>
          </a:p>
        </p:txBody>
      </p:sp>
      <p:sp>
        <p:nvSpPr>
          <p:cNvPr id="18" name="TextBox 17"/>
          <p:cNvSpPr txBox="1"/>
          <p:nvPr/>
        </p:nvSpPr>
        <p:spPr>
          <a:xfrm>
            <a:off x="1143000" y="2450068"/>
            <a:ext cx="7774485" cy="590931"/>
          </a:xfrm>
          <a:prstGeom prst="rect">
            <a:avLst/>
          </a:prstGeom>
          <a:noFill/>
        </p:spPr>
        <p:txBody>
          <a:bodyPr wrap="square" rtlCol="0">
            <a:spAutoFit/>
          </a:bodyPr>
          <a:lstStyle/>
          <a:p>
            <a:pPr>
              <a:lnSpc>
                <a:spcPct val="90000"/>
              </a:lnSpc>
            </a:pPr>
            <a:r>
              <a:rPr lang="en-US" sz="3600" b="1" dirty="0" smtClean="0">
                <a:solidFill>
                  <a:schemeClr val="bg1"/>
                </a:solidFill>
                <a:latin typeface="Arial"/>
                <a:cs typeface="Arial"/>
              </a:rPr>
              <a:t>CHARACTER: </a:t>
            </a:r>
            <a:r>
              <a:rPr lang="en-US" sz="2000" b="1" dirty="0" smtClean="0">
                <a:solidFill>
                  <a:schemeClr val="bg1"/>
                </a:solidFill>
                <a:latin typeface="Arial"/>
                <a:cs typeface="Arial"/>
              </a:rPr>
              <a:t>how hard is the change?</a:t>
            </a:r>
            <a:endParaRPr lang="en-US" sz="2000" b="1" dirty="0">
              <a:solidFill>
                <a:schemeClr val="bg1"/>
              </a:solidFill>
              <a:latin typeface="Arial"/>
              <a:cs typeface="Arial"/>
            </a:endParaRPr>
          </a:p>
        </p:txBody>
      </p:sp>
    </p:spTree>
    <p:extLst>
      <p:ext uri="{BB962C8B-B14F-4D97-AF65-F5344CB8AC3E}">
        <p14:creationId xmlns:p14="http://schemas.microsoft.com/office/powerpoint/2010/main" val="12061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6" grpId="0"/>
      <p:bldP spid="27" grpId="0"/>
      <p:bldP spid="28" grpId="0"/>
      <p:bldP spid="29" grpId="0"/>
      <p:bldP spid="30" grpId="0"/>
      <p:bldP spid="15" grpId="0" animBg="1"/>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27017" y="1810871"/>
            <a:ext cx="6269183" cy="405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8362" y="145570"/>
            <a:ext cx="8909438"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IDENTIYING OPPORTUNITY FROM INTERNAL PERSPECTIVE</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CARBON SCENARIO PLANNER</a:t>
            </a:r>
          </a:p>
        </p:txBody>
      </p:sp>
      <p:sp>
        <p:nvSpPr>
          <p:cNvPr id="5" name="Rounded Rectangle 4"/>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37" descr="bottle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8649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9144000" cy="6887306"/>
          </a:xfrm>
          <a:prstGeom prst="rect">
            <a:avLst/>
          </a:prstGeom>
        </p:spPr>
      </p:pic>
      <p:sp>
        <p:nvSpPr>
          <p:cNvPr id="29" name="Rectangle 28"/>
          <p:cNvSpPr/>
          <p:nvPr/>
        </p:nvSpPr>
        <p:spPr>
          <a:xfrm>
            <a:off x="0" y="-1"/>
            <a:ext cx="9144000" cy="6887307"/>
          </a:xfrm>
          <a:prstGeom prst="rect">
            <a:avLst/>
          </a:prstGeom>
          <a:solidFill>
            <a:schemeClr val="tx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30" name="TextBox 29"/>
          <p:cNvSpPr txBox="1"/>
          <p:nvPr/>
        </p:nvSpPr>
        <p:spPr>
          <a:xfrm>
            <a:off x="269412" y="939225"/>
            <a:ext cx="8188788" cy="584775"/>
          </a:xfrm>
          <a:prstGeom prst="rect">
            <a:avLst/>
          </a:prstGeom>
          <a:noFill/>
        </p:spPr>
        <p:txBody>
          <a:bodyPr wrap="square" rtlCol="0">
            <a:spAutoFit/>
          </a:bodyPr>
          <a:lstStyle/>
          <a:p>
            <a:pPr>
              <a:lnSpc>
                <a:spcPct val="80000"/>
              </a:lnSpc>
            </a:pPr>
            <a:r>
              <a:rPr lang="en-US" sz="4000" b="1" dirty="0" smtClean="0">
                <a:solidFill>
                  <a:schemeClr val="bg1"/>
                </a:solidFill>
                <a:latin typeface="Arial Narrow" pitchFamily="34" charset="0"/>
                <a:cs typeface="Arial"/>
              </a:rPr>
              <a:t>ENGAGING SUPPLIERS</a:t>
            </a:r>
            <a:endParaRPr lang="en-US" sz="4000" b="1" dirty="0">
              <a:solidFill>
                <a:schemeClr val="bg1"/>
              </a:solidFill>
              <a:latin typeface="Arial Narrow" pitchFamily="34" charset="0"/>
              <a:cs typeface="Arial"/>
            </a:endParaRPr>
          </a:p>
        </p:txBody>
      </p:sp>
      <p:sp>
        <p:nvSpPr>
          <p:cNvPr id="31" name="TextBox 30"/>
          <p:cNvSpPr txBox="1"/>
          <p:nvPr/>
        </p:nvSpPr>
        <p:spPr>
          <a:xfrm>
            <a:off x="282241" y="1938278"/>
            <a:ext cx="4823159" cy="5386090"/>
          </a:xfrm>
          <a:prstGeom prst="rect">
            <a:avLst/>
          </a:prstGeom>
          <a:noFill/>
        </p:spPr>
        <p:txBody>
          <a:bodyPr wrap="square" rtlCol="0">
            <a:spAutoFit/>
          </a:bodyPr>
          <a:lstStyle/>
          <a:p>
            <a:endParaRPr lang="en-US" sz="1600" dirty="0" smtClean="0">
              <a:solidFill>
                <a:schemeClr val="bg1"/>
              </a:solidFill>
              <a:latin typeface="Arial"/>
              <a:cs typeface="Arial"/>
            </a:endParaRPr>
          </a:p>
          <a:p>
            <a:r>
              <a:rPr lang="en-US" sz="2000" dirty="0" smtClean="0">
                <a:solidFill>
                  <a:schemeClr val="tx1">
                    <a:lumMod val="50000"/>
                    <a:lumOff val="50000"/>
                  </a:schemeClr>
                </a:solidFill>
                <a:latin typeface="Arial"/>
                <a:cs typeface="Arial"/>
              </a:rPr>
              <a:t>Initiating Conversations Internally</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Sharing Information</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Identifying Opportunity</a:t>
            </a:r>
          </a:p>
          <a:p>
            <a:endParaRPr lang="en-US" sz="24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Partnering</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Setting Goals</a:t>
            </a:r>
          </a:p>
          <a:p>
            <a:endParaRPr lang="en-US" sz="2000" dirty="0">
              <a:solidFill>
                <a:schemeClr val="bg1"/>
              </a:solidFill>
              <a:latin typeface="Arial"/>
              <a:cs typeface="Arial"/>
            </a:endParaRPr>
          </a:p>
          <a:p>
            <a:r>
              <a:rPr lang="en-US" sz="2800" b="1" dirty="0">
                <a:solidFill>
                  <a:schemeClr val="bg1"/>
                </a:solidFill>
                <a:latin typeface="Arial"/>
                <a:cs typeface="Arial"/>
              </a:rPr>
              <a:t>Implementation:  Testing, Managing + Measuring Results</a:t>
            </a:r>
          </a:p>
          <a:p>
            <a:endParaRPr lang="en-US" sz="2000" dirty="0">
              <a:solidFill>
                <a:schemeClr val="bg1"/>
              </a:solidFill>
              <a:latin typeface="Arial"/>
              <a:cs typeface="Arial"/>
            </a:endParaRPr>
          </a:p>
          <a:p>
            <a:endParaRPr lang="en-US" sz="2000" dirty="0">
              <a:solidFill>
                <a:schemeClr val="bg1"/>
              </a:solidFill>
              <a:latin typeface="Arial"/>
              <a:cs typeface="Arial"/>
            </a:endParaRPr>
          </a:p>
        </p:txBody>
      </p:sp>
      <p:cxnSp>
        <p:nvCxnSpPr>
          <p:cNvPr id="8" name="Straight Connector 7"/>
          <p:cNvCxnSpPr/>
          <p:nvPr/>
        </p:nvCxnSpPr>
        <p:spPr>
          <a:xfrm>
            <a:off x="336336" y="2667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65656" y="3276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73328" y="39624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3328" y="4572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436236" y="2100216"/>
            <a:ext cx="2222532" cy="4047929"/>
          </a:xfrm>
          <a:prstGeom prst="rect">
            <a:avLst/>
          </a:prstGeom>
        </p:spPr>
      </p:pic>
      <p:cxnSp>
        <p:nvCxnSpPr>
          <p:cNvPr id="11" name="Straight Connector 10"/>
          <p:cNvCxnSpPr/>
          <p:nvPr/>
        </p:nvCxnSpPr>
        <p:spPr>
          <a:xfrm>
            <a:off x="373328" y="5181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51702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7213601" y="1612083"/>
            <a:ext cx="1930400" cy="4967514"/>
          </a:xfrm>
          <a:prstGeom prst="rect">
            <a:avLst/>
          </a:prstGeom>
          <a:solidFill>
            <a:schemeClr val="tx1">
              <a:alpha val="90000"/>
            </a:schemeClr>
          </a:solidFill>
        </p:spPr>
        <p:txBody>
          <a:bodyPr wrap="square" rtlCol="0">
            <a:spAutoFit/>
          </a:bodyPr>
          <a:lstStyle/>
          <a:p>
            <a:pPr lvl="0">
              <a:lnSpc>
                <a:spcPct val="110000"/>
              </a:lnSpc>
            </a:pPr>
            <a:endParaRPr lang="en-US" dirty="0" smtClean="0">
              <a:solidFill>
                <a:schemeClr val="bg1"/>
              </a:solidFill>
              <a:latin typeface="Arial"/>
              <a:cs typeface="Arial"/>
            </a:endParaRPr>
          </a:p>
          <a:p>
            <a:pPr lvl="0">
              <a:lnSpc>
                <a:spcPct val="110000"/>
              </a:lnSpc>
            </a:pPr>
            <a:endParaRPr lang="en-US" dirty="0">
              <a:solidFill>
                <a:schemeClr val="bg1"/>
              </a:solidFill>
              <a:latin typeface="Arial"/>
              <a:cs typeface="Arial"/>
            </a:endParaRPr>
          </a:p>
          <a:p>
            <a:pPr lvl="0">
              <a:lnSpc>
                <a:spcPct val="110000"/>
              </a:lnSpc>
            </a:pPr>
            <a:endParaRPr lang="en-US" dirty="0" smtClean="0">
              <a:solidFill>
                <a:schemeClr val="bg1"/>
              </a:solidFill>
              <a:latin typeface="Arial"/>
              <a:cs typeface="Arial"/>
            </a:endParaRPr>
          </a:p>
          <a:p>
            <a:pPr lvl="0">
              <a:lnSpc>
                <a:spcPct val="110000"/>
              </a:lnSpc>
            </a:pPr>
            <a:r>
              <a:rPr lang="en-US" dirty="0" err="1" smtClean="0">
                <a:solidFill>
                  <a:schemeClr val="bg1"/>
                </a:solidFill>
                <a:latin typeface="Arial"/>
                <a:cs typeface="Arial"/>
              </a:rPr>
              <a:t>Biodigesters</a:t>
            </a:r>
            <a:r>
              <a:rPr lang="en-US" dirty="0" smtClean="0">
                <a:solidFill>
                  <a:schemeClr val="bg1"/>
                </a:solidFill>
                <a:latin typeface="Arial"/>
                <a:cs typeface="Arial"/>
              </a:rPr>
              <a:t> throughout </a:t>
            </a:r>
            <a:r>
              <a:rPr lang="en-US" dirty="0">
                <a:solidFill>
                  <a:schemeClr val="bg1"/>
                </a:solidFill>
                <a:latin typeface="Arial"/>
                <a:cs typeface="Arial"/>
              </a:rPr>
              <a:t>rural Indonesia </a:t>
            </a:r>
            <a:r>
              <a:rPr lang="en-US" dirty="0" smtClean="0">
                <a:solidFill>
                  <a:schemeClr val="bg1"/>
                </a:solidFill>
                <a:latin typeface="Arial"/>
                <a:cs typeface="Arial"/>
              </a:rPr>
              <a:t>turn methane to power for rural dairy </a:t>
            </a:r>
            <a:r>
              <a:rPr lang="en-US" dirty="0">
                <a:solidFill>
                  <a:schemeClr val="bg1"/>
                </a:solidFill>
                <a:latin typeface="Arial"/>
                <a:cs typeface="Arial"/>
              </a:rPr>
              <a:t>farmers</a:t>
            </a:r>
            <a:r>
              <a:rPr lang="en-US" dirty="0" smtClean="0">
                <a:solidFill>
                  <a:schemeClr val="bg1"/>
                </a:solidFill>
                <a:latin typeface="Arial"/>
                <a:cs typeface="Arial"/>
              </a:rPr>
              <a:t>.</a:t>
            </a:r>
          </a:p>
          <a:p>
            <a:pPr lvl="0">
              <a:lnSpc>
                <a:spcPct val="110000"/>
              </a:lnSpc>
            </a:pPr>
            <a:endParaRPr lang="en-US" dirty="0">
              <a:solidFill>
                <a:schemeClr val="bg1"/>
              </a:solidFill>
              <a:latin typeface="Arial"/>
              <a:cs typeface="Arial"/>
            </a:endParaRPr>
          </a:p>
          <a:p>
            <a:pPr lvl="0">
              <a:lnSpc>
                <a:spcPct val="110000"/>
              </a:lnSpc>
            </a:pPr>
            <a:endParaRPr lang="en-US" dirty="0" smtClean="0">
              <a:solidFill>
                <a:schemeClr val="bg1"/>
              </a:solidFill>
              <a:latin typeface="Arial"/>
              <a:cs typeface="Arial"/>
            </a:endParaRPr>
          </a:p>
          <a:p>
            <a:pPr lvl="0">
              <a:lnSpc>
                <a:spcPct val="110000"/>
              </a:lnSpc>
            </a:pPr>
            <a:endParaRPr lang="en-US" dirty="0">
              <a:solidFill>
                <a:schemeClr val="bg1"/>
              </a:solidFill>
              <a:latin typeface="Arial"/>
              <a:cs typeface="Arial"/>
            </a:endParaRPr>
          </a:p>
          <a:p>
            <a:pPr lvl="0">
              <a:lnSpc>
                <a:spcPct val="110000"/>
              </a:lnSpc>
            </a:pPr>
            <a:endParaRPr lang="en-US" dirty="0" smtClean="0">
              <a:solidFill>
                <a:schemeClr val="bg1"/>
              </a:solidFill>
              <a:latin typeface="Arial"/>
              <a:cs typeface="Arial"/>
            </a:endParaRPr>
          </a:p>
          <a:p>
            <a:pPr lvl="0">
              <a:lnSpc>
                <a:spcPct val="110000"/>
              </a:lnSpc>
            </a:pPr>
            <a:endParaRPr lang="en-US" dirty="0" smtClean="0">
              <a:solidFill>
                <a:schemeClr val="bg1"/>
              </a:solidFill>
              <a:latin typeface="Arial"/>
              <a:cs typeface="Arial"/>
            </a:endParaRPr>
          </a:p>
          <a:p>
            <a:pPr lvl="0">
              <a:lnSpc>
                <a:spcPct val="110000"/>
              </a:lnSpc>
            </a:pPr>
            <a:endParaRPr lang="en-US" dirty="0">
              <a:solidFill>
                <a:schemeClr val="bg1"/>
              </a:solidFill>
              <a:latin typeface="Arial"/>
              <a:cs typeface="Arial"/>
            </a:endParaRPr>
          </a:p>
          <a:p>
            <a:pPr lvl="0">
              <a:lnSpc>
                <a:spcPct val="110000"/>
              </a:lnSpc>
            </a:pPr>
            <a:endParaRPr lang="en-US" dirty="0">
              <a:solidFill>
                <a:schemeClr val="bg1"/>
              </a:solidFill>
              <a:latin typeface="Arial"/>
              <a:cs typeface="Arial"/>
            </a:endParaRPr>
          </a:p>
        </p:txBody>
      </p:sp>
      <p:pic>
        <p:nvPicPr>
          <p:cNvPr id="13" name="Picture 4" descr="C:\Users\N\Desktop\6450926877_368cc7df98.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1612083"/>
            <a:ext cx="7213600" cy="5245917"/>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32094"/>
            <a:ext cx="530692" cy="530692"/>
          </a:xfrm>
          <a:prstGeom prst="rect">
            <a:avLst/>
          </a:prstGeom>
        </p:spPr>
      </p:pic>
      <p:sp>
        <p:nvSpPr>
          <p:cNvPr id="9" name="TextBox 8"/>
          <p:cNvSpPr txBox="1"/>
          <p:nvPr/>
        </p:nvSpPr>
        <p:spPr>
          <a:xfrm>
            <a:off x="-67732" y="-142286"/>
            <a:ext cx="9144000" cy="1668149"/>
          </a:xfrm>
          <a:prstGeom prst="rect">
            <a:avLst/>
          </a:prstGeom>
          <a:noFill/>
        </p:spPr>
        <p:txBody>
          <a:bodyPr wrap="square" rtlCol="0">
            <a:spAutoFit/>
          </a:bodyPr>
          <a:lstStyle/>
          <a:p>
            <a:pPr marL="236538">
              <a:lnSpc>
                <a:spcPct val="80000"/>
              </a:lnSpc>
            </a:pPr>
            <a:endParaRPr lang="en-US" sz="2800" dirty="0" smtClean="0">
              <a:solidFill>
                <a:schemeClr val="bg1"/>
              </a:solidFill>
              <a:latin typeface="Arial Narrow" pitchFamily="34" charset="0"/>
              <a:cs typeface="Arial"/>
            </a:endParaRPr>
          </a:p>
          <a:p>
            <a:pPr marL="236538">
              <a:lnSpc>
                <a:spcPct val="80000"/>
              </a:lnSpc>
            </a:pPr>
            <a:r>
              <a:rPr lang="en-US" sz="2800" dirty="0" smtClean="0">
                <a:latin typeface="Arial Narrow" pitchFamily="34" charset="0"/>
                <a:cs typeface="Arial"/>
              </a:rPr>
              <a:t>CASE: PARTNERING WITH NGOs</a:t>
            </a:r>
            <a:endParaRPr lang="en-US" sz="2800" dirty="0">
              <a:latin typeface="Arial Narrow" pitchFamily="34" charset="0"/>
              <a:cs typeface="Arial"/>
            </a:endParaRPr>
          </a:p>
          <a:p>
            <a:pPr marL="236538">
              <a:lnSpc>
                <a:spcPct val="80000"/>
              </a:lnSpc>
            </a:pPr>
            <a:r>
              <a:rPr lang="en-US" sz="4400" b="1" dirty="0" smtClean="0">
                <a:latin typeface="Arial Narrow" pitchFamily="34" charset="0"/>
                <a:cs typeface="Arial"/>
              </a:rPr>
              <a:t>NESTLE + HIVOS</a:t>
            </a:r>
            <a:br>
              <a:rPr lang="en-US" sz="4400" b="1" dirty="0" smtClean="0">
                <a:latin typeface="Arial Narrow" pitchFamily="34" charset="0"/>
                <a:cs typeface="Arial"/>
              </a:rPr>
            </a:br>
            <a:r>
              <a:rPr lang="en-US" sz="2800" dirty="0" smtClean="0">
                <a:latin typeface="Arial Narrow" pitchFamily="34" charset="0"/>
                <a:cs typeface="Arial"/>
              </a:rPr>
              <a:t>METHANE TO POWER, RURAL ENERGY</a:t>
            </a:r>
            <a:endParaRPr lang="en-US" sz="4000" dirty="0" smtClean="0">
              <a:latin typeface="Arial Narrow" pitchFamily="34" charset="0"/>
              <a:cs typeface="Arial"/>
            </a:endParaRPr>
          </a:p>
        </p:txBody>
      </p:sp>
    </p:spTree>
    <p:extLst>
      <p:ext uri="{BB962C8B-B14F-4D97-AF65-F5344CB8AC3E}">
        <p14:creationId xmlns:p14="http://schemas.microsoft.com/office/powerpoint/2010/main" val="3220984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pt-BR" sz="4900" b="1" dirty="0" smtClean="0">
                <a:latin typeface="Arial Narrow" pitchFamily="34" charset="0"/>
              </a:rPr>
              <a:t>SUCCEEDING </a:t>
            </a:r>
            <a:r>
              <a:rPr lang="pt-BR" dirty="0" smtClean="0">
                <a:latin typeface="Arial Narrow" pitchFamily="34" charset="0"/>
              </a:rPr>
              <a:t/>
            </a:r>
            <a:br>
              <a:rPr lang="pt-BR" dirty="0" smtClean="0">
                <a:latin typeface="Arial Narrow" pitchFamily="34" charset="0"/>
              </a:rPr>
            </a:br>
            <a:r>
              <a:rPr lang="pt-BR" sz="3600" dirty="0" smtClean="0">
                <a:latin typeface="Arial Narrow" pitchFamily="34" charset="0"/>
              </a:rPr>
              <a:t>ACROSS THE SUPPLY CHAIN</a:t>
            </a:r>
            <a:endParaRPr lang="en-US" sz="3600" dirty="0" smtClean="0">
              <a:latin typeface="Arial Narrow"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066814" y="1372449"/>
            <a:ext cx="2572157" cy="5162550"/>
          </a:xfrm>
          <a:prstGeom prst="rect">
            <a:avLst/>
          </a:prstGeom>
        </p:spPr>
      </p:pic>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66749" y="2173457"/>
            <a:ext cx="6186679" cy="3908762"/>
          </a:xfrm>
          <a:prstGeom prst="rect">
            <a:avLst/>
          </a:prstGeom>
        </p:spPr>
        <p:txBody>
          <a:bodyPr wrap="square">
            <a:spAutoFit/>
          </a:bodyPr>
          <a:lstStyle/>
          <a:p>
            <a:pPr marL="342900" indent="-342900">
              <a:buFont typeface="Arial" pitchFamily="34" charset="0"/>
              <a:buChar char="•"/>
            </a:pPr>
            <a:r>
              <a:rPr lang="pt-BR" sz="3200" dirty="0">
                <a:latin typeface="Arial "/>
              </a:rPr>
              <a:t>Creativity </a:t>
            </a:r>
            <a:r>
              <a:rPr lang="pt-BR" sz="2400" i="1" dirty="0" smtClean="0">
                <a:latin typeface="Arial "/>
              </a:rPr>
              <a:t>(ideas like shared </a:t>
            </a:r>
            <a:r>
              <a:rPr lang="pt-BR" sz="2400" i="1" dirty="0">
                <a:latin typeface="Arial "/>
              </a:rPr>
              <a:t>logistics!)</a:t>
            </a:r>
          </a:p>
          <a:p>
            <a:pPr marL="342900" indent="-342900">
              <a:buFont typeface="Arial" pitchFamily="34" charset="0"/>
              <a:buChar char="•"/>
            </a:pPr>
            <a:r>
              <a:rPr lang="pt-BR" sz="3200" dirty="0" smtClean="0">
                <a:latin typeface="Arial "/>
              </a:rPr>
              <a:t>Communications </a:t>
            </a:r>
            <a:r>
              <a:rPr lang="pt-BR" sz="2400" i="1" dirty="0" smtClean="0">
                <a:latin typeface="Arial "/>
              </a:rPr>
              <a:t>(new partners! farmer </a:t>
            </a:r>
            <a:r>
              <a:rPr lang="pt-BR" sz="2400" i="1" dirty="0">
                <a:latin typeface="Arial "/>
              </a:rPr>
              <a:t>training!)</a:t>
            </a:r>
          </a:p>
          <a:p>
            <a:pPr marL="342900" indent="-342900">
              <a:buFont typeface="Arial" pitchFamily="34" charset="0"/>
              <a:buChar char="•"/>
            </a:pPr>
            <a:r>
              <a:rPr lang="pt-BR" sz="3200" dirty="0">
                <a:latin typeface="Arial "/>
              </a:rPr>
              <a:t>Not having full control </a:t>
            </a:r>
            <a:r>
              <a:rPr lang="pt-BR" sz="2400" i="1" dirty="0">
                <a:latin typeface="Arial "/>
              </a:rPr>
              <a:t>(working with suppliers who are in charge of the decisions</a:t>
            </a:r>
            <a:r>
              <a:rPr lang="pt-BR" sz="2400" i="1" dirty="0" smtClean="0">
                <a:latin typeface="Arial "/>
              </a:rPr>
              <a:t>!)</a:t>
            </a:r>
          </a:p>
          <a:p>
            <a:pPr marL="342900" indent="-342900">
              <a:buFont typeface="Arial" pitchFamily="34" charset="0"/>
              <a:buChar char="•"/>
            </a:pPr>
            <a:r>
              <a:rPr lang="pt-BR" sz="3200" dirty="0">
                <a:latin typeface="Arial "/>
              </a:rPr>
              <a:t>Not </a:t>
            </a:r>
            <a:r>
              <a:rPr lang="pt-BR" sz="3200" dirty="0" smtClean="0">
                <a:latin typeface="Arial "/>
              </a:rPr>
              <a:t>being an expert </a:t>
            </a:r>
            <a:r>
              <a:rPr lang="pt-BR" sz="2400" i="1" dirty="0" smtClean="0">
                <a:latin typeface="Arial "/>
              </a:rPr>
              <a:t>(areas beyond your professional experience!)</a:t>
            </a:r>
            <a:endParaRPr lang="pt-BR" sz="2400" i="1" dirty="0">
              <a:latin typeface="Arial "/>
            </a:endParaRPr>
          </a:p>
          <a:p>
            <a:pPr marL="342900" indent="-342900">
              <a:buFont typeface="Arial" pitchFamily="34" charset="0"/>
              <a:buChar char="•"/>
            </a:pPr>
            <a:endParaRPr lang="pt-BR" sz="2400" i="1" dirty="0">
              <a:latin typeface="Arial "/>
            </a:endParaRPr>
          </a:p>
        </p:txBody>
      </p:sp>
      <p:pic>
        <p:nvPicPr>
          <p:cNvPr id="11" name="Picture 37" descr="bottle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901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pt-BR" sz="4900" b="1" dirty="0" smtClean="0">
                <a:latin typeface="Arial Narrow" pitchFamily="34" charset="0"/>
              </a:rPr>
              <a:t>WHAT YOU CAN DO </a:t>
            </a:r>
            <a:r>
              <a:rPr lang="pt-BR" dirty="0" smtClean="0">
                <a:latin typeface="Arial Narrow" pitchFamily="34" charset="0"/>
              </a:rPr>
              <a:t/>
            </a:r>
            <a:br>
              <a:rPr lang="pt-BR" dirty="0" smtClean="0">
                <a:latin typeface="Arial Narrow" pitchFamily="34" charset="0"/>
              </a:rPr>
            </a:br>
            <a:r>
              <a:rPr lang="pt-BR" sz="3600" dirty="0" smtClean="0">
                <a:latin typeface="Arial Narrow" pitchFamily="34" charset="0"/>
              </a:rPr>
              <a:t>NOW WITH YOUR SUPPLIERS</a:t>
            </a:r>
            <a:endParaRPr lang="en-US" sz="3600" dirty="0" smtClean="0">
              <a:latin typeface="Arial Narrow"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571843" y="1192307"/>
            <a:ext cx="2572157" cy="5162550"/>
          </a:xfrm>
          <a:prstGeom prst="rect">
            <a:avLst/>
          </a:prstGeom>
        </p:spPr>
      </p:pic>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 y="1792456"/>
            <a:ext cx="7143751" cy="3970318"/>
          </a:xfrm>
          <a:prstGeom prst="rect">
            <a:avLst/>
          </a:prstGeom>
        </p:spPr>
        <p:txBody>
          <a:bodyPr wrap="square">
            <a:spAutoFit/>
          </a:bodyPr>
          <a:lstStyle/>
          <a:p>
            <a:pPr marL="457200" indent="-457200">
              <a:buFont typeface="Arial" pitchFamily="34" charset="0"/>
              <a:buChar char="•"/>
            </a:pPr>
            <a:r>
              <a:rPr lang="en-US" sz="3200" dirty="0">
                <a:latin typeface="Arial" pitchFamily="34" charset="0"/>
                <a:cs typeface="Arial" pitchFamily="34" charset="0"/>
              </a:rPr>
              <a:t>Share </a:t>
            </a:r>
            <a:r>
              <a:rPr lang="en-US" sz="3200" dirty="0" smtClean="0">
                <a:latin typeface="Arial" pitchFamily="34" charset="0"/>
                <a:cs typeface="Arial" pitchFamily="34" charset="0"/>
              </a:rPr>
              <a:t>information </a:t>
            </a:r>
            <a:r>
              <a:rPr lang="en-US" dirty="0" smtClean="0">
                <a:solidFill>
                  <a:schemeClr val="bg1">
                    <a:lumMod val="50000"/>
                  </a:schemeClr>
                </a:solidFill>
                <a:latin typeface="Arial" pitchFamily="34" charset="0"/>
                <a:cs typeface="Arial" pitchFamily="34" charset="0"/>
              </a:rPr>
              <a:t>(</a:t>
            </a:r>
            <a:r>
              <a:rPr lang="en-US" dirty="0" err="1" smtClean="0">
                <a:solidFill>
                  <a:schemeClr val="bg1">
                    <a:lumMod val="50000"/>
                  </a:schemeClr>
                </a:solidFill>
                <a:latin typeface="Arial" pitchFamily="34" charset="0"/>
                <a:cs typeface="Arial" pitchFamily="34" charset="0"/>
              </a:rPr>
              <a:t>Danone</a:t>
            </a:r>
            <a:r>
              <a:rPr lang="en-US" dirty="0" smtClean="0">
                <a:solidFill>
                  <a:schemeClr val="bg1">
                    <a:lumMod val="50000"/>
                  </a:schemeClr>
                </a:solidFill>
                <a:latin typeface="Arial" pitchFamily="34" charset="0"/>
                <a:cs typeface="Arial" pitchFamily="34" charset="0"/>
              </a:rPr>
              <a:t>, UPS, Procurement team) </a:t>
            </a:r>
            <a:endParaRPr lang="en-US" sz="3200" dirty="0">
              <a:solidFill>
                <a:schemeClr val="bg1">
                  <a:lumMod val="50000"/>
                </a:schemeClr>
              </a:solidFill>
              <a:latin typeface="Arial" pitchFamily="34" charset="0"/>
              <a:cs typeface="Arial" pitchFamily="34" charset="0"/>
            </a:endParaRPr>
          </a:p>
          <a:p>
            <a:pPr marL="457200" indent="-457200">
              <a:buFont typeface="Arial" pitchFamily="34" charset="0"/>
              <a:buChar char="•"/>
            </a:pPr>
            <a:r>
              <a:rPr lang="en-US" sz="3200" dirty="0" smtClean="0">
                <a:latin typeface="Arial" pitchFamily="34" charset="0"/>
                <a:cs typeface="Arial" pitchFamily="34" charset="0"/>
              </a:rPr>
              <a:t>Work to measure the opportunity </a:t>
            </a:r>
            <a:r>
              <a:rPr lang="en-US" dirty="0" smtClean="0">
                <a:solidFill>
                  <a:schemeClr val="bg1">
                    <a:lumMod val="50000"/>
                  </a:schemeClr>
                </a:solidFill>
                <a:latin typeface="Arial" pitchFamily="34" charset="0"/>
                <a:cs typeface="Arial" pitchFamily="34" charset="0"/>
              </a:rPr>
              <a:t>(Wal-Mart/Coke, Tropicana/Earth)</a:t>
            </a:r>
          </a:p>
          <a:p>
            <a:pPr marL="457200" indent="-457200">
              <a:buFont typeface="Arial" pitchFamily="34" charset="0"/>
              <a:buChar char="•"/>
            </a:pPr>
            <a:r>
              <a:rPr lang="en-US" sz="3200" dirty="0" smtClean="0">
                <a:latin typeface="Arial" pitchFamily="34" charset="0"/>
                <a:cs typeface="Arial" pitchFamily="34" charset="0"/>
              </a:rPr>
              <a:t>Find common goals/targets </a:t>
            </a:r>
            <a:r>
              <a:rPr lang="en-US" dirty="0" smtClean="0">
                <a:solidFill>
                  <a:schemeClr val="bg1">
                    <a:lumMod val="50000"/>
                  </a:schemeClr>
                </a:solidFill>
                <a:latin typeface="Arial" pitchFamily="34" charset="0"/>
                <a:cs typeface="Arial" pitchFamily="34" charset="0"/>
              </a:rPr>
              <a:t>(</a:t>
            </a:r>
            <a:r>
              <a:rPr lang="en-US" dirty="0" err="1" smtClean="0">
                <a:solidFill>
                  <a:schemeClr val="bg1">
                    <a:lumMod val="50000"/>
                  </a:schemeClr>
                </a:solidFill>
                <a:latin typeface="Arial" pitchFamily="34" charset="0"/>
                <a:cs typeface="Arial" pitchFamily="34" charset="0"/>
              </a:rPr>
              <a:t>InBev</a:t>
            </a:r>
            <a:r>
              <a:rPr lang="en-US" dirty="0" smtClean="0">
                <a:solidFill>
                  <a:schemeClr val="bg1">
                    <a:lumMod val="50000"/>
                  </a:schemeClr>
                </a:solidFill>
                <a:latin typeface="Arial" pitchFamily="34" charset="0"/>
                <a:cs typeface="Arial" pitchFamily="34" charset="0"/>
              </a:rPr>
              <a:t>, Cargill/Unilever, WWF + water)</a:t>
            </a:r>
          </a:p>
          <a:p>
            <a:pPr marL="457200" indent="-457200">
              <a:buFont typeface="Arial" pitchFamily="34" charset="0"/>
              <a:buChar char="•"/>
            </a:pPr>
            <a:r>
              <a:rPr lang="en-US" sz="3200" dirty="0" smtClean="0">
                <a:latin typeface="Arial" pitchFamily="34" charset="0"/>
                <a:cs typeface="Arial" pitchFamily="34" charset="0"/>
              </a:rPr>
              <a:t>Increase efficiency along the supply chain </a:t>
            </a:r>
            <a:r>
              <a:rPr lang="en-US" dirty="0" smtClean="0">
                <a:solidFill>
                  <a:schemeClr val="bg1">
                    <a:lumMod val="50000"/>
                  </a:schemeClr>
                </a:solidFill>
                <a:latin typeface="Arial" pitchFamily="34" charset="0"/>
                <a:cs typeface="Arial" pitchFamily="34" charset="0"/>
              </a:rPr>
              <a:t>(Nestle/</a:t>
            </a:r>
            <a:r>
              <a:rPr lang="en-US" dirty="0" err="1" smtClean="0">
                <a:solidFill>
                  <a:schemeClr val="bg1">
                    <a:lumMod val="50000"/>
                  </a:schemeClr>
                </a:solidFill>
                <a:latin typeface="Arial" pitchFamily="34" charset="0"/>
                <a:cs typeface="Arial" pitchFamily="34" charset="0"/>
              </a:rPr>
              <a:t>Hivos</a:t>
            </a:r>
            <a:r>
              <a:rPr lang="en-US" dirty="0" smtClean="0">
                <a:solidFill>
                  <a:schemeClr val="bg1">
                    <a:lumMod val="50000"/>
                  </a:schemeClr>
                </a:solidFill>
                <a:latin typeface="Arial" pitchFamily="34" charset="0"/>
                <a:cs typeface="Arial" pitchFamily="34" charset="0"/>
              </a:rPr>
              <a:t>)</a:t>
            </a:r>
          </a:p>
          <a:p>
            <a:endParaRPr lang="en-US" sz="3200" dirty="0">
              <a:latin typeface="Arial" pitchFamily="34" charset="0"/>
              <a:cs typeface="Arial" pitchFamily="34" charset="0"/>
            </a:endParaRPr>
          </a:p>
        </p:txBody>
      </p:sp>
      <p:pic>
        <p:nvPicPr>
          <p:cNvPr id="11" name="Picture 37" descr="bottle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84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5898562"/>
            <a:ext cx="9143999" cy="883238"/>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0" name="Rectangle 19"/>
          <p:cNvSpPr/>
          <p:nvPr/>
        </p:nvSpPr>
        <p:spPr>
          <a:xfrm>
            <a:off x="-1" y="1064623"/>
            <a:ext cx="9143999" cy="883238"/>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1" name="Rectangle 20"/>
          <p:cNvSpPr/>
          <p:nvPr/>
        </p:nvSpPr>
        <p:spPr>
          <a:xfrm>
            <a:off x="-1" y="2012362"/>
            <a:ext cx="9143999" cy="872583"/>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2" name="Rectangle 21"/>
          <p:cNvSpPr/>
          <p:nvPr/>
        </p:nvSpPr>
        <p:spPr>
          <a:xfrm>
            <a:off x="-1" y="2973390"/>
            <a:ext cx="9143999" cy="860769"/>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3" name="Rectangle 22"/>
          <p:cNvSpPr/>
          <p:nvPr/>
        </p:nvSpPr>
        <p:spPr>
          <a:xfrm>
            <a:off x="-1" y="3917362"/>
            <a:ext cx="9143999" cy="88323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4" name="TextBox 23"/>
          <p:cNvSpPr txBox="1"/>
          <p:nvPr/>
        </p:nvSpPr>
        <p:spPr>
          <a:xfrm>
            <a:off x="1143000" y="2252630"/>
            <a:ext cx="7774485" cy="369332"/>
          </a:xfrm>
          <a:prstGeom prst="rect">
            <a:avLst/>
          </a:prstGeom>
          <a:noFill/>
        </p:spPr>
        <p:txBody>
          <a:bodyPr wrap="square" rtlCol="0">
            <a:spAutoFit/>
          </a:bodyPr>
          <a:lstStyle/>
          <a:p>
            <a:pPr lvl="0">
              <a:lnSpc>
                <a:spcPct val="90000"/>
              </a:lnSpc>
            </a:pPr>
            <a:r>
              <a:rPr lang="en-US" sz="2000" b="1" dirty="0" smtClean="0">
                <a:solidFill>
                  <a:schemeClr val="bg1"/>
                </a:solidFill>
                <a:latin typeface="Arial"/>
                <a:cs typeface="Arial"/>
              </a:rPr>
              <a:t>Share information with suppliers.</a:t>
            </a:r>
            <a:endParaRPr lang="en-US" sz="2000" b="1" dirty="0">
              <a:solidFill>
                <a:schemeClr val="bg1"/>
              </a:solidFill>
              <a:latin typeface="Arial"/>
              <a:cs typeface="Arial"/>
            </a:endParaRPr>
          </a:p>
        </p:txBody>
      </p:sp>
      <p:sp>
        <p:nvSpPr>
          <p:cNvPr id="25" name="TextBox 24"/>
          <p:cNvSpPr txBox="1"/>
          <p:nvPr/>
        </p:nvSpPr>
        <p:spPr>
          <a:xfrm>
            <a:off x="119875" y="1190730"/>
            <a:ext cx="743207" cy="757130"/>
          </a:xfrm>
          <a:prstGeom prst="rect">
            <a:avLst/>
          </a:prstGeom>
          <a:noFill/>
        </p:spPr>
        <p:txBody>
          <a:bodyPr wrap="square" rtlCol="0">
            <a:spAutoFit/>
          </a:bodyPr>
          <a:lstStyle/>
          <a:p>
            <a:pPr>
              <a:lnSpc>
                <a:spcPct val="80000"/>
              </a:lnSpc>
            </a:pPr>
            <a:r>
              <a:rPr lang="en-US" sz="5400" b="1" dirty="0" smtClean="0">
                <a:solidFill>
                  <a:schemeClr val="bg1"/>
                </a:solidFill>
                <a:latin typeface="Arial"/>
                <a:cs typeface="Arial"/>
              </a:rPr>
              <a:t>1</a:t>
            </a:r>
            <a:endParaRPr lang="en-US" sz="5400" b="1" dirty="0">
              <a:solidFill>
                <a:schemeClr val="bg1"/>
              </a:solidFill>
              <a:latin typeface="Arial"/>
              <a:cs typeface="Arial"/>
            </a:endParaRPr>
          </a:p>
        </p:txBody>
      </p:sp>
      <p:sp>
        <p:nvSpPr>
          <p:cNvPr id="26" name="TextBox 25"/>
          <p:cNvSpPr txBox="1"/>
          <p:nvPr/>
        </p:nvSpPr>
        <p:spPr>
          <a:xfrm>
            <a:off x="171191" y="2127815"/>
            <a:ext cx="743207" cy="757130"/>
          </a:xfrm>
          <a:prstGeom prst="rect">
            <a:avLst/>
          </a:prstGeom>
          <a:noFill/>
        </p:spPr>
        <p:txBody>
          <a:bodyPr wrap="square" rtlCol="0">
            <a:spAutoFit/>
          </a:bodyPr>
          <a:lstStyle/>
          <a:p>
            <a:pPr>
              <a:lnSpc>
                <a:spcPct val="80000"/>
              </a:lnSpc>
            </a:pPr>
            <a:r>
              <a:rPr lang="en-US" sz="5400" b="1" dirty="0">
                <a:solidFill>
                  <a:schemeClr val="bg1"/>
                </a:solidFill>
                <a:latin typeface="Arial"/>
                <a:cs typeface="Arial"/>
              </a:rPr>
              <a:t>2</a:t>
            </a:r>
          </a:p>
        </p:txBody>
      </p:sp>
      <p:sp>
        <p:nvSpPr>
          <p:cNvPr id="27" name="TextBox 26"/>
          <p:cNvSpPr txBox="1"/>
          <p:nvPr/>
        </p:nvSpPr>
        <p:spPr>
          <a:xfrm>
            <a:off x="171191" y="3084032"/>
            <a:ext cx="743207" cy="757130"/>
          </a:xfrm>
          <a:prstGeom prst="rect">
            <a:avLst/>
          </a:prstGeom>
          <a:noFill/>
        </p:spPr>
        <p:txBody>
          <a:bodyPr wrap="square" rtlCol="0">
            <a:spAutoFit/>
          </a:bodyPr>
          <a:lstStyle/>
          <a:p>
            <a:pPr>
              <a:lnSpc>
                <a:spcPct val="80000"/>
              </a:lnSpc>
            </a:pPr>
            <a:r>
              <a:rPr lang="en-US" sz="5400" b="1" dirty="0" smtClean="0">
                <a:solidFill>
                  <a:schemeClr val="bg1"/>
                </a:solidFill>
                <a:latin typeface="Arial"/>
                <a:cs typeface="Arial"/>
              </a:rPr>
              <a:t>3</a:t>
            </a:r>
            <a:endParaRPr lang="en-US" sz="5400" b="1" dirty="0">
              <a:solidFill>
                <a:schemeClr val="bg1"/>
              </a:solidFill>
              <a:latin typeface="Arial"/>
              <a:cs typeface="Arial"/>
            </a:endParaRPr>
          </a:p>
        </p:txBody>
      </p:sp>
      <p:sp>
        <p:nvSpPr>
          <p:cNvPr id="28" name="TextBox 27"/>
          <p:cNvSpPr txBox="1"/>
          <p:nvPr/>
        </p:nvSpPr>
        <p:spPr>
          <a:xfrm>
            <a:off x="171191" y="4069762"/>
            <a:ext cx="743207" cy="757130"/>
          </a:xfrm>
          <a:prstGeom prst="rect">
            <a:avLst/>
          </a:prstGeom>
          <a:noFill/>
        </p:spPr>
        <p:txBody>
          <a:bodyPr wrap="square" rtlCol="0">
            <a:spAutoFit/>
          </a:bodyPr>
          <a:lstStyle/>
          <a:p>
            <a:pPr>
              <a:lnSpc>
                <a:spcPct val="80000"/>
              </a:lnSpc>
            </a:pPr>
            <a:r>
              <a:rPr lang="en-US" sz="5400" b="1" dirty="0">
                <a:solidFill>
                  <a:schemeClr val="bg1"/>
                </a:solidFill>
                <a:latin typeface="Arial"/>
                <a:cs typeface="Arial"/>
              </a:rPr>
              <a:t>4</a:t>
            </a:r>
          </a:p>
        </p:txBody>
      </p:sp>
      <p:sp>
        <p:nvSpPr>
          <p:cNvPr id="29" name="TextBox 28"/>
          <p:cNvSpPr txBox="1"/>
          <p:nvPr/>
        </p:nvSpPr>
        <p:spPr>
          <a:xfrm>
            <a:off x="1143000" y="4047676"/>
            <a:ext cx="7774485" cy="707886"/>
          </a:xfrm>
          <a:prstGeom prst="rect">
            <a:avLst/>
          </a:prstGeom>
          <a:noFill/>
        </p:spPr>
        <p:txBody>
          <a:bodyPr wrap="square" rtlCol="0">
            <a:spAutoFit/>
          </a:bodyPr>
          <a:lstStyle/>
          <a:p>
            <a:pPr lvl="0"/>
            <a:r>
              <a:rPr lang="en-US" sz="2000" b="1" dirty="0" smtClean="0">
                <a:solidFill>
                  <a:schemeClr val="bg1"/>
                </a:solidFill>
                <a:latin typeface="Arial" pitchFamily="34" charset="0"/>
                <a:cs typeface="Arial" pitchFamily="34" charset="0"/>
              </a:rPr>
              <a:t>Partner </a:t>
            </a:r>
            <a:r>
              <a:rPr lang="en-US" sz="2000" b="1" dirty="0">
                <a:solidFill>
                  <a:schemeClr val="bg1"/>
                </a:solidFill>
                <a:latin typeface="Arial" pitchFamily="34" charset="0"/>
                <a:cs typeface="Arial" pitchFamily="34" charset="0"/>
              </a:rPr>
              <a:t>with your internal teams </a:t>
            </a:r>
            <a:r>
              <a:rPr lang="en-US" sz="2000" b="1" dirty="0" smtClean="0">
                <a:solidFill>
                  <a:schemeClr val="bg1"/>
                </a:solidFill>
                <a:latin typeface="Arial" pitchFamily="34" charset="0"/>
                <a:cs typeface="Arial" pitchFamily="34" charset="0"/>
              </a:rPr>
              <a:t>to </a:t>
            </a:r>
            <a:r>
              <a:rPr lang="en-US" sz="2000" b="1" dirty="0">
                <a:solidFill>
                  <a:schemeClr val="bg1"/>
                </a:solidFill>
                <a:latin typeface="Arial" pitchFamily="34" charset="0"/>
                <a:cs typeface="Arial" pitchFamily="34" charset="0"/>
              </a:rPr>
              <a:t>identify suppliers with greatest climate change </a:t>
            </a:r>
            <a:r>
              <a:rPr lang="en-US" sz="2000" b="1" dirty="0" smtClean="0">
                <a:solidFill>
                  <a:schemeClr val="bg1"/>
                </a:solidFill>
                <a:latin typeface="Arial" pitchFamily="34" charset="0"/>
                <a:cs typeface="Arial" pitchFamily="34" charset="0"/>
              </a:rPr>
              <a:t>impacts and those ready to partner. </a:t>
            </a:r>
            <a:endParaRPr lang="en-US" sz="2000" dirty="0">
              <a:solidFill>
                <a:schemeClr val="bg1"/>
              </a:solidFill>
              <a:latin typeface="Arial" pitchFamily="34" charset="0"/>
              <a:cs typeface="Arial" pitchFamily="34" charset="0"/>
            </a:endParaRPr>
          </a:p>
        </p:txBody>
      </p:sp>
      <p:sp>
        <p:nvSpPr>
          <p:cNvPr id="30" name="TextBox 29"/>
          <p:cNvSpPr txBox="1"/>
          <p:nvPr/>
        </p:nvSpPr>
        <p:spPr>
          <a:xfrm>
            <a:off x="1156855" y="5199870"/>
            <a:ext cx="7774485" cy="369332"/>
          </a:xfrm>
          <a:prstGeom prst="rect">
            <a:avLst/>
          </a:prstGeom>
          <a:noFill/>
        </p:spPr>
        <p:txBody>
          <a:bodyPr wrap="square" rtlCol="0">
            <a:spAutoFit/>
          </a:bodyPr>
          <a:lstStyle/>
          <a:p>
            <a:pPr lvl="0">
              <a:lnSpc>
                <a:spcPct val="90000"/>
              </a:lnSpc>
            </a:pPr>
            <a:r>
              <a:rPr lang="en-US" sz="2000" b="1" dirty="0" smtClean="0">
                <a:solidFill>
                  <a:schemeClr val="bg1"/>
                </a:solidFill>
                <a:latin typeface="Arial"/>
                <a:cs typeface="Arial"/>
              </a:rPr>
              <a:t>Set common goals and targets that lead to mutual benefit.  </a:t>
            </a:r>
            <a:endParaRPr lang="en-US" sz="2800" b="1" dirty="0">
              <a:solidFill>
                <a:schemeClr val="bg1"/>
              </a:solidFill>
              <a:latin typeface="Arial"/>
              <a:cs typeface="Arial"/>
            </a:endParaRPr>
          </a:p>
        </p:txBody>
      </p:sp>
      <p:sp>
        <p:nvSpPr>
          <p:cNvPr id="8" name="TextBox 7"/>
          <p:cNvSpPr txBox="1"/>
          <p:nvPr/>
        </p:nvSpPr>
        <p:spPr>
          <a:xfrm>
            <a:off x="110388" y="152400"/>
            <a:ext cx="9186012" cy="683264"/>
          </a:xfrm>
          <a:prstGeom prst="rect">
            <a:avLst/>
          </a:prstGeom>
          <a:noFill/>
        </p:spPr>
        <p:txBody>
          <a:bodyPr wrap="square" rtlCol="0">
            <a:spAutoFit/>
          </a:bodyPr>
          <a:lstStyle/>
          <a:p>
            <a:pPr>
              <a:lnSpc>
                <a:spcPct val="80000"/>
              </a:lnSpc>
            </a:pPr>
            <a:r>
              <a:rPr lang="en-US" sz="4800" b="1" dirty="0" smtClean="0">
                <a:solidFill>
                  <a:srgbClr val="000000"/>
                </a:solidFill>
                <a:latin typeface="Arial Narrow"/>
                <a:cs typeface="Arial Narrow"/>
              </a:rPr>
              <a:t>CHECKLIST: </a:t>
            </a:r>
            <a:r>
              <a:rPr lang="en-US" sz="4400" b="1" dirty="0" smtClean="0">
                <a:solidFill>
                  <a:srgbClr val="000000"/>
                </a:solidFill>
                <a:latin typeface="Arial Narrow"/>
                <a:cs typeface="Arial Narrow"/>
              </a:rPr>
              <a:t>ENGAGING SUPPLIERS</a:t>
            </a:r>
            <a:endParaRPr lang="en-US" sz="4400" b="1" dirty="0">
              <a:solidFill>
                <a:srgbClr val="000000"/>
              </a:solidFill>
              <a:latin typeface="Arial Narrow"/>
              <a:cs typeface="Arial Narrow"/>
            </a:endParaRPr>
          </a:p>
        </p:txBody>
      </p:sp>
      <p:sp>
        <p:nvSpPr>
          <p:cNvPr id="15" name="Rectangle 14"/>
          <p:cNvSpPr/>
          <p:nvPr/>
        </p:nvSpPr>
        <p:spPr>
          <a:xfrm>
            <a:off x="1" y="4907962"/>
            <a:ext cx="9143999" cy="883238"/>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16" name="TextBox 15"/>
          <p:cNvSpPr txBox="1"/>
          <p:nvPr/>
        </p:nvSpPr>
        <p:spPr>
          <a:xfrm>
            <a:off x="171193" y="5034069"/>
            <a:ext cx="743207" cy="757130"/>
          </a:xfrm>
          <a:prstGeom prst="rect">
            <a:avLst/>
          </a:prstGeom>
          <a:noFill/>
        </p:spPr>
        <p:txBody>
          <a:bodyPr wrap="square" rtlCol="0">
            <a:spAutoFit/>
          </a:bodyPr>
          <a:lstStyle/>
          <a:p>
            <a:pPr>
              <a:lnSpc>
                <a:spcPct val="80000"/>
              </a:lnSpc>
            </a:pPr>
            <a:r>
              <a:rPr lang="en-US" sz="5400" b="1" dirty="0" smtClean="0">
                <a:solidFill>
                  <a:schemeClr val="bg1"/>
                </a:solidFill>
                <a:latin typeface="Arial"/>
                <a:cs typeface="Arial"/>
              </a:rPr>
              <a:t>5</a:t>
            </a:r>
            <a:endParaRPr lang="en-US" sz="5400" b="1" dirty="0">
              <a:solidFill>
                <a:schemeClr val="bg1"/>
              </a:solidFill>
              <a:latin typeface="Arial"/>
              <a:cs typeface="Arial"/>
            </a:endParaRPr>
          </a:p>
        </p:txBody>
      </p:sp>
      <p:sp>
        <p:nvSpPr>
          <p:cNvPr id="17" name="TextBox 16"/>
          <p:cNvSpPr txBox="1"/>
          <p:nvPr/>
        </p:nvSpPr>
        <p:spPr>
          <a:xfrm>
            <a:off x="1143000" y="5997714"/>
            <a:ext cx="7774485" cy="707886"/>
          </a:xfrm>
          <a:prstGeom prst="rect">
            <a:avLst/>
          </a:prstGeom>
          <a:noFill/>
        </p:spPr>
        <p:txBody>
          <a:bodyPr wrap="square" rtlCol="0">
            <a:spAutoFit/>
          </a:bodyPr>
          <a:lstStyle/>
          <a:p>
            <a:pPr lvl="0"/>
            <a:r>
              <a:rPr lang="en-US" sz="2000" b="1" dirty="0" smtClean="0">
                <a:solidFill>
                  <a:schemeClr val="bg1"/>
                </a:solidFill>
                <a:latin typeface="Arial"/>
                <a:cs typeface="Arial"/>
              </a:rPr>
              <a:t>Manage, create </a:t>
            </a:r>
            <a:r>
              <a:rPr lang="en-US" sz="2000" b="1" dirty="0">
                <a:solidFill>
                  <a:schemeClr val="bg1"/>
                </a:solidFill>
                <a:latin typeface="Arial"/>
                <a:cs typeface="Arial"/>
              </a:rPr>
              <a:t>incentives for </a:t>
            </a:r>
            <a:r>
              <a:rPr lang="en-US" sz="2000" b="1" dirty="0" smtClean="0">
                <a:solidFill>
                  <a:schemeClr val="bg1"/>
                </a:solidFill>
                <a:latin typeface="Arial"/>
                <a:cs typeface="Arial"/>
              </a:rPr>
              <a:t>action for short-term efficiencies and  longer-term innovations. Measure.</a:t>
            </a:r>
            <a:endParaRPr lang="en-US" sz="2000" b="1" dirty="0">
              <a:solidFill>
                <a:schemeClr val="bg1"/>
              </a:solidFill>
              <a:latin typeface="Arial" pitchFamily="34" charset="0"/>
              <a:cs typeface="Arial" pitchFamily="34" charset="0"/>
            </a:endParaRPr>
          </a:p>
        </p:txBody>
      </p:sp>
      <p:sp>
        <p:nvSpPr>
          <p:cNvPr id="18" name="TextBox 17"/>
          <p:cNvSpPr txBox="1"/>
          <p:nvPr/>
        </p:nvSpPr>
        <p:spPr>
          <a:xfrm>
            <a:off x="1143000" y="3057076"/>
            <a:ext cx="7774485" cy="646331"/>
          </a:xfrm>
          <a:prstGeom prst="rect">
            <a:avLst/>
          </a:prstGeom>
          <a:noFill/>
        </p:spPr>
        <p:txBody>
          <a:bodyPr wrap="square" rtlCol="0">
            <a:spAutoFit/>
          </a:bodyPr>
          <a:lstStyle/>
          <a:p>
            <a:pPr>
              <a:lnSpc>
                <a:spcPct val="90000"/>
              </a:lnSpc>
            </a:pPr>
            <a:r>
              <a:rPr lang="en-US" sz="2000" b="1" dirty="0" smtClean="0">
                <a:solidFill>
                  <a:schemeClr val="bg1"/>
                </a:solidFill>
                <a:latin typeface="Arial"/>
                <a:cs typeface="Arial"/>
              </a:rPr>
              <a:t>Identify and quantify opportunity (with tools, internal teams and experts like nonprofits to find hot spots).</a:t>
            </a:r>
            <a:endParaRPr lang="en-US" sz="2000" b="1" dirty="0">
              <a:solidFill>
                <a:schemeClr val="bg1"/>
              </a:solidFill>
              <a:latin typeface="Arial"/>
              <a:cs typeface="Arial"/>
            </a:endParaRPr>
          </a:p>
        </p:txBody>
      </p:sp>
      <p:sp>
        <p:nvSpPr>
          <p:cNvPr id="19" name="TextBox 18"/>
          <p:cNvSpPr txBox="1"/>
          <p:nvPr/>
        </p:nvSpPr>
        <p:spPr>
          <a:xfrm>
            <a:off x="1143000" y="1326562"/>
            <a:ext cx="7774485" cy="369332"/>
          </a:xfrm>
          <a:prstGeom prst="rect">
            <a:avLst/>
          </a:prstGeom>
          <a:noFill/>
        </p:spPr>
        <p:txBody>
          <a:bodyPr wrap="square" rtlCol="0">
            <a:spAutoFit/>
          </a:bodyPr>
          <a:lstStyle/>
          <a:p>
            <a:pPr>
              <a:lnSpc>
                <a:spcPct val="90000"/>
              </a:lnSpc>
            </a:pPr>
            <a:r>
              <a:rPr lang="en-US" sz="2000" b="1" dirty="0" smtClean="0">
                <a:solidFill>
                  <a:schemeClr val="bg1"/>
                </a:solidFill>
                <a:latin typeface="Arial"/>
                <a:cs typeface="Arial"/>
              </a:rPr>
              <a:t>Initiate conversations internally.</a:t>
            </a:r>
            <a:endParaRPr lang="en-US" sz="2000" b="1" dirty="0">
              <a:solidFill>
                <a:schemeClr val="bg1"/>
              </a:solidFill>
              <a:latin typeface="Arial"/>
              <a:cs typeface="Arial"/>
            </a:endParaRPr>
          </a:p>
        </p:txBody>
      </p:sp>
      <p:sp>
        <p:nvSpPr>
          <p:cNvPr id="31" name="TextBox 30"/>
          <p:cNvSpPr txBox="1"/>
          <p:nvPr/>
        </p:nvSpPr>
        <p:spPr>
          <a:xfrm>
            <a:off x="1143000" y="5117452"/>
            <a:ext cx="7774485" cy="400110"/>
          </a:xfrm>
          <a:prstGeom prst="rect">
            <a:avLst/>
          </a:prstGeom>
          <a:noFill/>
        </p:spPr>
        <p:txBody>
          <a:bodyPr wrap="square" rtlCol="0">
            <a:spAutoFit/>
          </a:bodyPr>
          <a:lstStyle/>
          <a:p>
            <a:pPr lvl="0"/>
            <a:r>
              <a:rPr lang="en-US" sz="2000" b="1" dirty="0" smtClean="0">
                <a:solidFill>
                  <a:schemeClr val="bg1"/>
                </a:solidFill>
                <a:latin typeface="Arial" pitchFamily="34" charset="0"/>
                <a:cs typeface="Arial" pitchFamily="34" charset="0"/>
              </a:rPr>
              <a:t>Set goals.</a:t>
            </a:r>
            <a:endParaRPr lang="en-US" sz="2000" dirty="0">
              <a:solidFill>
                <a:schemeClr val="bg1"/>
              </a:solidFill>
              <a:latin typeface="Arial" pitchFamily="34" charset="0"/>
              <a:cs typeface="Arial" pitchFamily="34" charset="0"/>
            </a:endParaRPr>
          </a:p>
        </p:txBody>
      </p:sp>
      <p:sp>
        <p:nvSpPr>
          <p:cNvPr id="33" name="TextBox 32"/>
          <p:cNvSpPr txBox="1"/>
          <p:nvPr/>
        </p:nvSpPr>
        <p:spPr>
          <a:xfrm>
            <a:off x="171192" y="6024669"/>
            <a:ext cx="743207" cy="757130"/>
          </a:xfrm>
          <a:prstGeom prst="rect">
            <a:avLst/>
          </a:prstGeom>
          <a:noFill/>
        </p:spPr>
        <p:txBody>
          <a:bodyPr wrap="square" rtlCol="0">
            <a:spAutoFit/>
          </a:bodyPr>
          <a:lstStyle/>
          <a:p>
            <a:pPr>
              <a:lnSpc>
                <a:spcPct val="80000"/>
              </a:lnSpc>
            </a:pPr>
            <a:r>
              <a:rPr lang="en-US" sz="5400" b="1" dirty="0" smtClean="0">
                <a:solidFill>
                  <a:schemeClr val="bg1"/>
                </a:solidFill>
                <a:latin typeface="Arial"/>
                <a:cs typeface="Arial"/>
              </a:rPr>
              <a:t>6</a:t>
            </a:r>
            <a:endParaRPr lang="en-US" sz="5400" b="1" dirty="0">
              <a:solidFill>
                <a:schemeClr val="bg1"/>
              </a:solidFill>
              <a:latin typeface="Arial"/>
              <a:cs typeface="Arial"/>
            </a:endParaRPr>
          </a:p>
        </p:txBody>
      </p:sp>
    </p:spTree>
    <p:extLst>
      <p:ext uri="{BB962C8B-B14F-4D97-AF65-F5344CB8AC3E}">
        <p14:creationId xmlns:p14="http://schemas.microsoft.com/office/powerpoint/2010/main" val="142951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1" grpId="0" animBg="1"/>
      <p:bldP spid="22" grpId="0" animBg="1"/>
      <p:bldP spid="23" grpId="0" animBg="1"/>
      <p:bldP spid="26" grpId="0"/>
      <p:bldP spid="27" grpId="0"/>
      <p:bldP spid="28" grpId="0"/>
      <p:bldP spid="29" grpId="0"/>
      <p:bldP spid="30" grpId="0"/>
      <p:bldP spid="15" grpId="0" animBg="1"/>
      <p:bldP spid="16" grpId="0"/>
      <p:bldP spid="17" grpId="0"/>
      <p:bldP spid="31" grpId="0"/>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067" y="-67732"/>
            <a:ext cx="8229600" cy="1143000"/>
          </a:xfrm>
        </p:spPr>
        <p:txBody>
          <a:bodyPr>
            <a:normAutofit/>
          </a:bodyPr>
          <a:lstStyle/>
          <a:p>
            <a:pPr algn="l"/>
            <a:r>
              <a:rPr lang="en-US" b="1" dirty="0" smtClean="0">
                <a:latin typeface="Arial Narrow" pitchFamily="34" charset="0"/>
                <a:cs typeface="Arial" pitchFamily="34" charset="0"/>
              </a:rPr>
              <a:t>FEATURED RESOURCES</a:t>
            </a:r>
            <a:endParaRPr lang="en-US" b="1" dirty="0">
              <a:latin typeface="Arial Narrow" pitchFamily="34" charset="0"/>
              <a:cs typeface="Arial" pitchFamily="34" charset="0"/>
            </a:endParaRPr>
          </a:p>
        </p:txBody>
      </p:sp>
      <p:sp>
        <p:nvSpPr>
          <p:cNvPr id="3" name="Content Placeholder 2"/>
          <p:cNvSpPr>
            <a:spLocks noGrp="1"/>
          </p:cNvSpPr>
          <p:nvPr>
            <p:ph idx="1"/>
          </p:nvPr>
        </p:nvSpPr>
        <p:spPr>
          <a:xfrm>
            <a:off x="457200" y="973670"/>
            <a:ext cx="8153400" cy="5486400"/>
          </a:xfrm>
        </p:spPr>
        <p:txBody>
          <a:bodyPr>
            <a:normAutofit/>
          </a:bodyPr>
          <a:lstStyle/>
          <a:p>
            <a:pPr marL="0" indent="0">
              <a:buNone/>
            </a:pPr>
            <a:r>
              <a:rPr lang="en-US" sz="2400" dirty="0" smtClean="0">
                <a:latin typeface="Arial" pitchFamily="34" charset="0"/>
                <a:cs typeface="Arial" pitchFamily="34" charset="0"/>
              </a:rPr>
              <a:t>Partnering with Suppliers</a:t>
            </a:r>
          </a:p>
          <a:p>
            <a:pPr marL="0" indent="0">
              <a:buNone/>
            </a:pPr>
            <a:r>
              <a:rPr lang="en-US" sz="1400" dirty="0" smtClean="0">
                <a:latin typeface="Arial" pitchFamily="34" charset="0"/>
                <a:cs typeface="Arial" pitchFamily="34" charset="0"/>
              </a:rPr>
              <a:t>Sustainability Consortium - </a:t>
            </a:r>
            <a:r>
              <a:rPr lang="en-US" sz="1400" dirty="0" smtClean="0">
                <a:latin typeface="Arial" pitchFamily="34" charset="0"/>
                <a:cs typeface="Arial" pitchFamily="34" charset="0"/>
                <a:hlinkClick r:id="rId3"/>
              </a:rPr>
              <a:t>http</a:t>
            </a:r>
            <a:r>
              <a:rPr lang="en-US" sz="1400" dirty="0">
                <a:latin typeface="Arial" pitchFamily="34" charset="0"/>
                <a:cs typeface="Arial" pitchFamily="34" charset="0"/>
                <a:hlinkClick r:id="rId3"/>
              </a:rPr>
              <a:t>://</a:t>
            </a:r>
            <a:r>
              <a:rPr lang="en-US" sz="1400" dirty="0" smtClean="0">
                <a:latin typeface="Arial" pitchFamily="34" charset="0"/>
                <a:cs typeface="Arial" pitchFamily="34" charset="0"/>
                <a:hlinkClick r:id="rId3"/>
              </a:rPr>
              <a:t>www.sustainabilityconsortium.org/</a:t>
            </a:r>
            <a:endParaRPr lang="en-US" sz="1400" dirty="0" smtClean="0">
              <a:latin typeface="Arial" pitchFamily="34" charset="0"/>
              <a:cs typeface="Arial" pitchFamily="34" charset="0"/>
            </a:endParaRPr>
          </a:p>
          <a:p>
            <a:pPr marL="0" indent="0">
              <a:buNone/>
            </a:pPr>
            <a:endParaRPr lang="en-US" sz="1400" dirty="0">
              <a:latin typeface="Arial" pitchFamily="34" charset="0"/>
              <a:cs typeface="Arial" pitchFamily="34" charset="0"/>
            </a:endParaRPr>
          </a:p>
          <a:p>
            <a:pPr marL="0" indent="0">
              <a:buNone/>
            </a:pPr>
            <a:r>
              <a:rPr lang="en-US" sz="2400" dirty="0" smtClean="0">
                <a:latin typeface="Arial" pitchFamily="34" charset="0"/>
                <a:cs typeface="Arial" pitchFamily="34" charset="0"/>
              </a:rPr>
              <a:t>Partnering with NGOs</a:t>
            </a:r>
            <a:endParaRPr lang="en-US" sz="2400" dirty="0">
              <a:latin typeface="Arial" pitchFamily="34" charset="0"/>
              <a:cs typeface="Arial" pitchFamily="34" charset="0"/>
            </a:endParaRPr>
          </a:p>
          <a:p>
            <a:pPr marL="0" indent="0">
              <a:buNone/>
            </a:pPr>
            <a:r>
              <a:rPr lang="en-US" sz="1400" dirty="0" smtClean="0">
                <a:latin typeface="Arial" pitchFamily="34" charset="0"/>
                <a:cs typeface="Arial" pitchFamily="34" charset="0"/>
              </a:rPr>
              <a:t>World Wildlife Fund </a:t>
            </a:r>
            <a:r>
              <a:rPr lang="en-US" sz="1400" dirty="0">
                <a:latin typeface="Arial" pitchFamily="34" charset="0"/>
                <a:cs typeface="Arial" pitchFamily="34" charset="0"/>
              </a:rPr>
              <a:t>Climate Savers - </a:t>
            </a:r>
            <a:r>
              <a:rPr lang="en-US" sz="1400" dirty="0">
                <a:latin typeface="Arial" pitchFamily="34" charset="0"/>
                <a:cs typeface="Arial" pitchFamily="34" charset="0"/>
                <a:hlinkClick r:id="rId4"/>
              </a:rPr>
              <a:t>http://</a:t>
            </a:r>
            <a:r>
              <a:rPr lang="en-US" sz="1400" dirty="0" smtClean="0">
                <a:latin typeface="Arial" pitchFamily="34" charset="0"/>
                <a:cs typeface="Arial" pitchFamily="34" charset="0"/>
                <a:hlinkClick r:id="rId4"/>
              </a:rPr>
              <a:t>wwf.panda.org/what_we_do/how_we_work/businesses/climate/climate_savers/</a:t>
            </a:r>
            <a:endParaRPr lang="en-US" sz="1400" dirty="0">
              <a:latin typeface="Arial" pitchFamily="34" charset="0"/>
              <a:cs typeface="Arial" pitchFamily="34" charset="0"/>
            </a:endParaRPr>
          </a:p>
          <a:p>
            <a:pPr marL="0" indent="0">
              <a:buNone/>
            </a:pPr>
            <a:endParaRPr lang="en-US" sz="1400" dirty="0" smtClean="0">
              <a:latin typeface="Arial" pitchFamily="34" charset="0"/>
              <a:cs typeface="Arial" pitchFamily="34" charset="0"/>
            </a:endParaRPr>
          </a:p>
          <a:p>
            <a:pPr marL="0" indent="0">
              <a:buNone/>
            </a:pPr>
            <a:r>
              <a:rPr lang="en-US" sz="2400" dirty="0" smtClean="0">
                <a:latin typeface="Arial" pitchFamily="34" charset="0"/>
                <a:cs typeface="Arial" pitchFamily="34" charset="0"/>
              </a:rPr>
              <a:t>Partnering with Development Organizations</a:t>
            </a:r>
          </a:p>
          <a:p>
            <a:pPr marL="0" indent="0">
              <a:buNone/>
            </a:pPr>
            <a:r>
              <a:rPr lang="en-US" sz="1400" dirty="0" smtClean="0">
                <a:latin typeface="Arial" pitchFamily="34" charset="0"/>
                <a:cs typeface="Arial" pitchFamily="34" charset="0"/>
              </a:rPr>
              <a:t>Directory of development organizations by region – </a:t>
            </a:r>
            <a:r>
              <a:rPr lang="en-US" sz="1400" dirty="0" smtClean="0">
                <a:latin typeface="Arial" pitchFamily="34" charset="0"/>
                <a:cs typeface="Arial" pitchFamily="34" charset="0"/>
                <a:hlinkClick r:id="rId5"/>
              </a:rPr>
              <a:t>www.devdir.com</a:t>
            </a:r>
            <a:r>
              <a:rPr lang="en-US" sz="1400" dirty="0" smtClean="0">
                <a:latin typeface="Arial" pitchFamily="34" charset="0"/>
                <a:cs typeface="Arial" pitchFamily="34" charset="0"/>
              </a:rPr>
              <a:t> </a:t>
            </a:r>
          </a:p>
          <a:p>
            <a:pPr>
              <a:buNone/>
            </a:pPr>
            <a:endParaRPr lang="en-US" sz="2000" dirty="0" smtClean="0">
              <a:latin typeface="Arial" pitchFamily="34" charset="0"/>
              <a:cs typeface="Arial" pitchFamily="34" charset="0"/>
            </a:endParaRPr>
          </a:p>
          <a:p>
            <a:pPr lvl="1"/>
            <a:endParaRPr lang="en-US" sz="1600" dirty="0" smtClean="0">
              <a:latin typeface="Arial" pitchFamily="34" charset="0"/>
              <a:cs typeface="Arial" pitchFamily="34" charset="0"/>
            </a:endParaRPr>
          </a:p>
          <a:p>
            <a:endParaRPr lang="en-US" sz="2000" dirty="0" smtClean="0">
              <a:latin typeface="Arial" pitchFamily="34" charset="0"/>
              <a:cs typeface="Arial" pitchFamily="34" charset="0"/>
            </a:endParaRPr>
          </a:p>
          <a:p>
            <a:endParaRPr lang="en-US" sz="2000" dirty="0" smtClean="0">
              <a:latin typeface="Arial" pitchFamily="34" charset="0"/>
              <a:cs typeface="Arial" pitchFamily="34" charset="0"/>
            </a:endParaRPr>
          </a:p>
          <a:p>
            <a:endParaRPr lang="en-US" sz="2000" dirty="0">
              <a:latin typeface="Arial" pitchFamily="34" charset="0"/>
              <a:cs typeface="Arial" pitchFamily="34" charset="0"/>
            </a:endParaRPr>
          </a:p>
        </p:txBody>
      </p:sp>
      <p:sp>
        <p:nvSpPr>
          <p:cNvPr id="10" name="Rounded Rectangle 9"/>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37" descr="bottle_new.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37578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158362" y="293192"/>
            <a:ext cx="4036780" cy="978729"/>
          </a:xfrm>
          <a:prstGeom prst="rect">
            <a:avLst/>
          </a:prstGeom>
          <a:noFill/>
        </p:spPr>
        <p:txBody>
          <a:bodyPr wrap="square" rtlCol="0">
            <a:spAutoFit/>
          </a:bodyPr>
          <a:lstStyle/>
          <a:p>
            <a:pPr>
              <a:lnSpc>
                <a:spcPct val="80000"/>
              </a:lnSpc>
            </a:pPr>
            <a:r>
              <a:rPr lang="en-US" sz="2800" dirty="0" smtClean="0">
                <a:solidFill>
                  <a:srgbClr val="000000"/>
                </a:solidFill>
                <a:latin typeface="Arial Narrow"/>
                <a:cs typeface="Arial Narrow"/>
              </a:rPr>
              <a:t>CLIMATE AMBASSADORS</a:t>
            </a:r>
            <a:endParaRPr lang="en-US" sz="2800" b="1" dirty="0" smtClean="0">
              <a:solidFill>
                <a:srgbClr val="000000"/>
              </a:solidFill>
              <a:latin typeface="Arial Narrow"/>
              <a:cs typeface="Arial Narrow"/>
            </a:endParaRPr>
          </a:p>
          <a:p>
            <a:pPr>
              <a:lnSpc>
                <a:spcPct val="80000"/>
              </a:lnSpc>
            </a:pPr>
            <a:r>
              <a:rPr lang="en-US" sz="4400" b="1" dirty="0" smtClean="0">
                <a:solidFill>
                  <a:srgbClr val="000000"/>
                </a:solidFill>
                <a:latin typeface="Arial Narrow"/>
                <a:cs typeface="Arial Narrow"/>
              </a:rPr>
              <a:t>CONTACT</a:t>
            </a:r>
          </a:p>
        </p:txBody>
      </p:sp>
      <p:sp>
        <p:nvSpPr>
          <p:cNvPr id="13" name="Rounded Rectangle 12"/>
          <p:cNvSpPr/>
          <p:nvPr/>
        </p:nvSpPr>
        <p:spPr>
          <a:xfrm>
            <a:off x="4195142" y="0"/>
            <a:ext cx="4948857" cy="68580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14643" y="2229586"/>
            <a:ext cx="4036781" cy="3207032"/>
          </a:xfrm>
          <a:prstGeom prst="rect">
            <a:avLst/>
          </a:prstGeom>
          <a:noFill/>
        </p:spPr>
        <p:txBody>
          <a:bodyPr wrap="square" rtlCol="0">
            <a:spAutoFit/>
          </a:bodyPr>
          <a:lstStyle/>
          <a:p>
            <a:pPr>
              <a:lnSpc>
                <a:spcPct val="110000"/>
              </a:lnSpc>
            </a:pPr>
            <a:endParaRPr lang="en-US" sz="1600" dirty="0">
              <a:solidFill>
                <a:schemeClr val="bg2">
                  <a:lumMod val="10000"/>
                </a:schemeClr>
              </a:solidFill>
              <a:latin typeface="Arial"/>
              <a:cs typeface="Arial"/>
            </a:endParaRPr>
          </a:p>
          <a:p>
            <a:pPr>
              <a:lnSpc>
                <a:spcPct val="110000"/>
              </a:lnSpc>
            </a:pPr>
            <a:r>
              <a:rPr lang="en-US" sz="2400" b="1" dirty="0" smtClean="0">
                <a:latin typeface="Arial Narrow"/>
                <a:cs typeface="Arial Narrow"/>
              </a:rPr>
              <a:t>BRYAN JACOB</a:t>
            </a:r>
          </a:p>
          <a:p>
            <a:pPr>
              <a:lnSpc>
                <a:spcPct val="110000"/>
              </a:lnSpc>
            </a:pPr>
            <a:r>
              <a:rPr lang="en-US" sz="1600" dirty="0" err="1">
                <a:solidFill>
                  <a:schemeClr val="tx1">
                    <a:lumMod val="65000"/>
                    <a:lumOff val="35000"/>
                  </a:schemeClr>
                </a:solidFill>
                <a:latin typeface="Arial"/>
                <a:cs typeface="Arial"/>
              </a:rPr>
              <a:t>bjacob@coca-cola.com</a:t>
            </a:r>
            <a:endParaRPr lang="en-US" sz="1600" dirty="0">
              <a:solidFill>
                <a:schemeClr val="tx1">
                  <a:lumMod val="65000"/>
                  <a:lumOff val="35000"/>
                </a:schemeClr>
              </a:solidFill>
              <a:latin typeface="Arial"/>
              <a:cs typeface="Arial"/>
            </a:endParaRPr>
          </a:p>
          <a:p>
            <a:pPr>
              <a:lnSpc>
                <a:spcPct val="110000"/>
              </a:lnSpc>
            </a:pPr>
            <a:endParaRPr lang="en-US" sz="1600" dirty="0" smtClean="0">
              <a:solidFill>
                <a:schemeClr val="bg2">
                  <a:lumMod val="10000"/>
                </a:schemeClr>
              </a:solidFill>
              <a:latin typeface="Arial"/>
              <a:cs typeface="Arial"/>
            </a:endParaRPr>
          </a:p>
          <a:p>
            <a:pPr>
              <a:lnSpc>
                <a:spcPct val="110000"/>
              </a:lnSpc>
            </a:pPr>
            <a:r>
              <a:rPr lang="en-US" sz="2400" b="1" dirty="0" smtClean="0">
                <a:latin typeface="Arial Narrow"/>
                <a:cs typeface="Arial Narrow"/>
              </a:rPr>
              <a:t>HIMANSHU JANI</a:t>
            </a:r>
          </a:p>
          <a:p>
            <a:pPr>
              <a:lnSpc>
                <a:spcPct val="110000"/>
              </a:lnSpc>
            </a:pPr>
            <a:r>
              <a:rPr lang="en-US" sz="1600" dirty="0" smtClean="0">
                <a:solidFill>
                  <a:schemeClr val="tx1">
                    <a:lumMod val="65000"/>
                    <a:lumOff val="35000"/>
                  </a:schemeClr>
                </a:solidFill>
                <a:latin typeface="Arial"/>
                <a:cs typeface="Arial"/>
              </a:rPr>
              <a:t>hijani@coca-cola.com</a:t>
            </a:r>
          </a:p>
          <a:p>
            <a:pPr>
              <a:lnSpc>
                <a:spcPct val="110000"/>
              </a:lnSpc>
            </a:pPr>
            <a:endParaRPr lang="en-US" sz="1600" dirty="0">
              <a:solidFill>
                <a:schemeClr val="bg2">
                  <a:lumMod val="10000"/>
                </a:schemeClr>
              </a:solidFill>
              <a:latin typeface="Arial"/>
              <a:cs typeface="Arial"/>
            </a:endParaRPr>
          </a:p>
          <a:p>
            <a:pPr>
              <a:lnSpc>
                <a:spcPct val="110000"/>
              </a:lnSpc>
            </a:pPr>
            <a:r>
              <a:rPr lang="en-US" sz="2400" b="1" dirty="0">
                <a:latin typeface="Arial Narrow"/>
                <a:cs typeface="Arial Narrow"/>
              </a:rPr>
              <a:t>CARLOS PACHECO</a:t>
            </a:r>
          </a:p>
          <a:p>
            <a:pPr>
              <a:lnSpc>
                <a:spcPct val="110000"/>
              </a:lnSpc>
            </a:pPr>
            <a:r>
              <a:rPr lang="en-US" sz="1600" dirty="0">
                <a:solidFill>
                  <a:schemeClr val="tx1">
                    <a:lumMod val="65000"/>
                    <a:lumOff val="35000"/>
                  </a:schemeClr>
                </a:solidFill>
                <a:latin typeface="Arial"/>
                <a:cs typeface="Arial"/>
              </a:rPr>
              <a:t>capacheco@coca-cola.com</a:t>
            </a:r>
          </a:p>
          <a:p>
            <a:pPr>
              <a:lnSpc>
                <a:spcPct val="110000"/>
              </a:lnSpc>
            </a:pPr>
            <a:endParaRPr lang="en-US" sz="1600" dirty="0">
              <a:solidFill>
                <a:schemeClr val="bg2">
                  <a:lumMod val="10000"/>
                </a:schemeClr>
              </a:solidFill>
              <a:latin typeface="Arial"/>
              <a:cs typeface="Arial"/>
            </a:endParaRPr>
          </a:p>
        </p:txBody>
      </p:sp>
      <p:pic>
        <p:nvPicPr>
          <p:cNvPr id="11" name="Picture 10" descr="plant_alone.png"/>
          <p:cNvPicPr>
            <a:picLocks noChangeAspect="1"/>
          </p:cNvPicPr>
          <p:nvPr/>
        </p:nvPicPr>
        <p:blipFill rotWithShape="1">
          <a:blip r:embed="rId3" cstate="screen">
            <a:extLst>
              <a:ext uri="{28A0092B-C50C-407E-A947-70E740481C1C}">
                <a14:useLocalDpi xmlns:a14="http://schemas.microsoft.com/office/drawing/2010/main"/>
              </a:ext>
            </a:extLst>
          </a:blip>
          <a:srcRect l="9941" r="20038" b="2437"/>
          <a:stretch/>
        </p:blipFill>
        <p:spPr>
          <a:xfrm>
            <a:off x="4195142" y="3917828"/>
            <a:ext cx="4948858" cy="2940172"/>
          </a:xfrm>
          <a:prstGeom prst="rect">
            <a:avLst/>
          </a:prstGeom>
        </p:spPr>
      </p:pic>
    </p:spTree>
    <p:extLst>
      <p:ext uri="{BB962C8B-B14F-4D97-AF65-F5344CB8AC3E}">
        <p14:creationId xmlns:p14="http://schemas.microsoft.com/office/powerpoint/2010/main" val="35147919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62100"/>
            <a:ext cx="9144000" cy="5143500"/>
          </a:xfrm>
          <a:prstGeom prst="rect">
            <a:avLst/>
          </a:prstGeom>
        </p:spPr>
      </p:pic>
      <p:sp>
        <p:nvSpPr>
          <p:cNvPr id="13" name="Title 1"/>
          <p:cNvSpPr txBox="1">
            <a:spLocks/>
          </p:cNvSpPr>
          <p:nvPr/>
        </p:nvSpPr>
        <p:spPr>
          <a:xfrm>
            <a:off x="152400" y="152400"/>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3100" dirty="0" smtClean="0">
                <a:solidFill>
                  <a:schemeClr val="bg1"/>
                </a:solidFill>
                <a:latin typeface="Arial Narrow" pitchFamily="34" charset="0"/>
              </a:rPr>
              <a:t>NEXT STEPS ON SETTING TARGETS</a:t>
            </a:r>
            <a:r>
              <a:rPr lang="pt-BR" dirty="0" smtClean="0">
                <a:solidFill>
                  <a:schemeClr val="bg1"/>
                </a:solidFill>
                <a:latin typeface="Arial Narrow" pitchFamily="34" charset="0"/>
              </a:rPr>
              <a:t/>
            </a:r>
            <a:br>
              <a:rPr lang="pt-BR" dirty="0" smtClean="0">
                <a:solidFill>
                  <a:schemeClr val="bg1"/>
                </a:solidFill>
                <a:latin typeface="Arial Narrow" pitchFamily="34" charset="0"/>
              </a:rPr>
            </a:br>
            <a:r>
              <a:rPr lang="pt-BR" sz="5300" b="1" dirty="0" smtClean="0">
                <a:solidFill>
                  <a:schemeClr val="bg1"/>
                </a:solidFill>
                <a:latin typeface="Arial Narrow" pitchFamily="34" charset="0"/>
              </a:rPr>
              <a:t>CARBON SCENARIO PLANNER </a:t>
            </a:r>
            <a:endParaRPr lang="en-US" sz="5300" b="1" dirty="0" smtClean="0">
              <a:solidFill>
                <a:schemeClr val="bg1"/>
              </a:solidFill>
              <a:latin typeface="Arial Narrow" pitchFamily="34" charset="0"/>
            </a:endParaRPr>
          </a:p>
        </p:txBody>
      </p:sp>
    </p:spTree>
    <p:extLst>
      <p:ext uri="{BB962C8B-B14F-4D97-AF65-F5344CB8AC3E}">
        <p14:creationId xmlns:p14="http://schemas.microsoft.com/office/powerpoint/2010/main" val="27766906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27989"/>
            <a:ext cx="530692" cy="530692"/>
          </a:xfrm>
          <a:prstGeom prst="rect">
            <a:avLst/>
          </a:prstGeom>
        </p:spPr>
      </p:pic>
      <p:sp>
        <p:nvSpPr>
          <p:cNvPr id="15" name="TextBox 14"/>
          <p:cNvSpPr txBox="1"/>
          <p:nvPr/>
        </p:nvSpPr>
        <p:spPr>
          <a:xfrm>
            <a:off x="158362" y="145570"/>
            <a:ext cx="8603970" cy="929485"/>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CASE:  UNILEVER AND CARGILL</a:t>
            </a:r>
            <a:endParaRPr lang="en-US" sz="2800" dirty="0">
              <a:latin typeface="Arial Narrow" pitchFamily="34" charset="0"/>
              <a:cs typeface="Arial"/>
            </a:endParaRPr>
          </a:p>
          <a:p>
            <a:pPr>
              <a:lnSpc>
                <a:spcPct val="80000"/>
              </a:lnSpc>
            </a:pPr>
            <a:r>
              <a:rPr lang="en-US" sz="4000" b="1" dirty="0" smtClean="0">
                <a:latin typeface="Arial Narrow" pitchFamily="34" charset="0"/>
                <a:cs typeface="Arial"/>
              </a:rPr>
              <a:t>JOINTLY ACTING ON OPPORTUNITIES</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104634"/>
            <a:ext cx="1123950" cy="2373334"/>
          </a:xfrm>
          <a:prstGeom prst="rect">
            <a:avLst/>
          </a:prstGeom>
        </p:spPr>
      </p:pic>
      <p:pic>
        <p:nvPicPr>
          <p:cNvPr id="9" name="Picture 3" descr="C:\Users\N\Desktop\images.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35023" y="1752600"/>
            <a:ext cx="3161964" cy="3037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56862" y="2189402"/>
            <a:ext cx="4019937" cy="1920526"/>
          </a:xfrm>
          <a:prstGeom prst="rect">
            <a:avLst/>
          </a:prstGeom>
          <a:noFill/>
        </p:spPr>
        <p:txBody>
          <a:bodyPr wrap="square" rtlCol="0">
            <a:spAutoFit/>
          </a:bodyPr>
          <a:lstStyle/>
          <a:p>
            <a:pPr>
              <a:lnSpc>
                <a:spcPct val="110000"/>
              </a:lnSpc>
            </a:pPr>
            <a:r>
              <a:rPr lang="en-US" sz="2800" b="1" dirty="0" smtClean="0">
                <a:solidFill>
                  <a:srgbClr val="CF1C20"/>
                </a:solidFill>
                <a:latin typeface="Arial Narrow"/>
                <a:cs typeface="Arial Narrow"/>
              </a:rPr>
              <a:t>GREENING YOUR SUPPLY</a:t>
            </a:r>
          </a:p>
          <a:p>
            <a:pPr>
              <a:lnSpc>
                <a:spcPct val="110000"/>
              </a:lnSpc>
            </a:pPr>
            <a:r>
              <a:rPr lang="en-US" sz="2000" dirty="0">
                <a:latin typeface="Arial" pitchFamily="34" charset="0"/>
                <a:cs typeface="Arial" pitchFamily="34" charset="0"/>
              </a:rPr>
              <a:t>Unilever partnered with its supplier Cargill (Refined Oils in Europe) to build a sustainable supply of oilseed rape. </a:t>
            </a:r>
            <a:endParaRPr lang="en-US" sz="2000" b="1" dirty="0">
              <a:solidFill>
                <a:srgbClr val="CF1C20"/>
              </a:solidFill>
              <a:latin typeface="Arial" pitchFamily="34" charset="0"/>
              <a:cs typeface="Arial" pitchFamily="34" charset="0"/>
            </a:endParaRPr>
          </a:p>
        </p:txBody>
      </p:sp>
    </p:spTree>
    <p:extLst>
      <p:ext uri="{BB962C8B-B14F-4D97-AF65-F5344CB8AC3E}">
        <p14:creationId xmlns:p14="http://schemas.microsoft.com/office/powerpoint/2010/main" val="20288284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14499"/>
            <a:ext cx="9144000" cy="5143501"/>
          </a:xfrm>
          <a:prstGeom prst="rect">
            <a:avLst/>
          </a:prstGeom>
        </p:spPr>
      </p:pic>
      <p:sp>
        <p:nvSpPr>
          <p:cNvPr id="7" name="Title 1"/>
          <p:cNvSpPr>
            <a:spLocks noGrp="1"/>
          </p:cNvSpPr>
          <p:nvPr>
            <p:ph type="title"/>
          </p:nvPr>
        </p:nvSpPr>
        <p:spPr>
          <a:xfrm>
            <a:off x="76200" y="152400"/>
            <a:ext cx="8229600" cy="1143000"/>
          </a:xfrm>
        </p:spPr>
        <p:txBody>
          <a:bodyPr>
            <a:normAutofit fontScale="90000"/>
          </a:bodyPr>
          <a:lstStyle/>
          <a:p>
            <a:pPr algn="l"/>
            <a:r>
              <a:rPr lang="pt-BR" b="1" dirty="0" smtClean="0">
                <a:latin typeface="Arial Narrow" pitchFamily="34" charset="0"/>
              </a:rPr>
              <a:t>COLLABORATING INTERNALLY</a:t>
            </a:r>
            <a:br>
              <a:rPr lang="pt-BR" b="1" dirty="0" smtClean="0">
                <a:latin typeface="Arial Narrow" pitchFamily="34" charset="0"/>
              </a:rPr>
            </a:br>
            <a:r>
              <a:rPr lang="pt-BR" dirty="0" smtClean="0">
                <a:latin typeface="Arial Narrow" pitchFamily="34" charset="0"/>
              </a:rPr>
              <a:t>(</a:t>
            </a:r>
            <a:r>
              <a:rPr lang="pt-BR" sz="3100" dirty="0" smtClean="0">
                <a:latin typeface="Arial Narrow" pitchFamily="34" charset="0"/>
              </a:rPr>
              <a:t>AT THE CORE OF SUPPLIER RELATIONSHIPS)</a:t>
            </a:r>
            <a:endParaRPr lang="en-US" sz="3100" dirty="0" smtClean="0">
              <a:latin typeface="Arial Narrow" pitchFamily="34" charset="0"/>
            </a:endParaRPr>
          </a:p>
        </p:txBody>
      </p:sp>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37" descr="bottle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05114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9144000" cy="6887306"/>
          </a:xfrm>
          <a:prstGeom prst="rect">
            <a:avLst/>
          </a:prstGeom>
        </p:spPr>
      </p:pic>
      <p:sp>
        <p:nvSpPr>
          <p:cNvPr id="29" name="Rectangle 28"/>
          <p:cNvSpPr/>
          <p:nvPr/>
        </p:nvSpPr>
        <p:spPr>
          <a:xfrm>
            <a:off x="0" y="-1"/>
            <a:ext cx="9144000" cy="6887307"/>
          </a:xfrm>
          <a:prstGeom prst="rect">
            <a:avLst/>
          </a:prstGeom>
          <a:solidFill>
            <a:schemeClr val="tx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30" name="TextBox 29"/>
          <p:cNvSpPr txBox="1"/>
          <p:nvPr/>
        </p:nvSpPr>
        <p:spPr>
          <a:xfrm>
            <a:off x="269412" y="939225"/>
            <a:ext cx="8188788" cy="584775"/>
          </a:xfrm>
          <a:prstGeom prst="rect">
            <a:avLst/>
          </a:prstGeom>
          <a:noFill/>
        </p:spPr>
        <p:txBody>
          <a:bodyPr wrap="square" rtlCol="0">
            <a:spAutoFit/>
          </a:bodyPr>
          <a:lstStyle/>
          <a:p>
            <a:pPr>
              <a:lnSpc>
                <a:spcPct val="80000"/>
              </a:lnSpc>
            </a:pPr>
            <a:r>
              <a:rPr lang="en-US" sz="4000" b="1" dirty="0" smtClean="0">
                <a:solidFill>
                  <a:schemeClr val="bg1"/>
                </a:solidFill>
                <a:latin typeface="Arial Narrow" pitchFamily="34" charset="0"/>
                <a:cs typeface="Arial"/>
              </a:rPr>
              <a:t>ENGAGING SUPPLIERS</a:t>
            </a:r>
            <a:endParaRPr lang="en-US" sz="4000" b="1" dirty="0">
              <a:solidFill>
                <a:schemeClr val="bg1"/>
              </a:solidFill>
              <a:latin typeface="Arial Narrow" pitchFamily="34" charset="0"/>
              <a:cs typeface="Arial"/>
            </a:endParaRPr>
          </a:p>
        </p:txBody>
      </p:sp>
      <p:sp>
        <p:nvSpPr>
          <p:cNvPr id="31" name="TextBox 30"/>
          <p:cNvSpPr txBox="1"/>
          <p:nvPr/>
        </p:nvSpPr>
        <p:spPr>
          <a:xfrm>
            <a:off x="282241" y="1938278"/>
            <a:ext cx="4081565" cy="4832092"/>
          </a:xfrm>
          <a:prstGeom prst="rect">
            <a:avLst/>
          </a:prstGeom>
          <a:noFill/>
        </p:spPr>
        <p:txBody>
          <a:bodyPr wrap="square" rtlCol="0">
            <a:spAutoFit/>
          </a:bodyPr>
          <a:lstStyle/>
          <a:p>
            <a:endParaRPr lang="en-US" sz="1600" dirty="0" smtClean="0">
              <a:solidFill>
                <a:schemeClr val="bg1"/>
              </a:solidFill>
              <a:latin typeface="Arial"/>
              <a:cs typeface="Arial"/>
            </a:endParaRPr>
          </a:p>
          <a:p>
            <a:r>
              <a:rPr lang="en-US" sz="2000" dirty="0" smtClean="0">
                <a:solidFill>
                  <a:schemeClr val="tx1">
                    <a:lumMod val="50000"/>
                    <a:lumOff val="50000"/>
                  </a:schemeClr>
                </a:solidFill>
                <a:latin typeface="Arial"/>
                <a:cs typeface="Arial"/>
              </a:rPr>
              <a:t>Initiating Conversations Internally</a:t>
            </a:r>
          </a:p>
          <a:p>
            <a:endParaRPr lang="en-US" sz="2000" dirty="0">
              <a:solidFill>
                <a:schemeClr val="bg1"/>
              </a:solidFill>
              <a:latin typeface="Arial"/>
              <a:cs typeface="Arial"/>
            </a:endParaRPr>
          </a:p>
          <a:p>
            <a:r>
              <a:rPr lang="en-US" sz="2800" b="1" dirty="0" smtClean="0">
                <a:solidFill>
                  <a:schemeClr val="bg1"/>
                </a:solidFill>
                <a:latin typeface="Arial"/>
                <a:cs typeface="Arial"/>
              </a:rPr>
              <a:t>Sharing Information</a:t>
            </a:r>
          </a:p>
          <a:p>
            <a:endParaRPr lang="en-US" sz="2000" dirty="0">
              <a:solidFill>
                <a:schemeClr val="bg1"/>
              </a:solidFill>
              <a:latin typeface="Arial"/>
              <a:cs typeface="Arial"/>
            </a:endParaRPr>
          </a:p>
          <a:p>
            <a:r>
              <a:rPr lang="en-US" sz="2000" dirty="0" smtClean="0">
                <a:solidFill>
                  <a:schemeClr val="tx1">
                    <a:lumMod val="50000"/>
                    <a:lumOff val="50000"/>
                  </a:schemeClr>
                </a:solidFill>
                <a:latin typeface="Arial"/>
                <a:cs typeface="Arial"/>
              </a:rPr>
              <a:t>Identifying Opportunity</a:t>
            </a:r>
          </a:p>
          <a:p>
            <a:endParaRPr lang="en-US" sz="24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Partnering</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Setting Goals</a:t>
            </a:r>
          </a:p>
          <a:p>
            <a:endParaRPr lang="en-US" sz="2000" dirty="0">
              <a:solidFill>
                <a:schemeClr val="tx1">
                  <a:lumMod val="50000"/>
                  <a:lumOff val="50000"/>
                </a:schemeClr>
              </a:solidFill>
              <a:latin typeface="Arial"/>
              <a:cs typeface="Arial"/>
            </a:endParaRPr>
          </a:p>
          <a:p>
            <a:r>
              <a:rPr lang="en-US" sz="2000" dirty="0">
                <a:solidFill>
                  <a:schemeClr val="bg1">
                    <a:lumMod val="50000"/>
                  </a:schemeClr>
                </a:solidFill>
                <a:latin typeface="Arial"/>
                <a:cs typeface="Arial"/>
              </a:rPr>
              <a:t>Implementation:  Testing, Managing + Measuring Results</a:t>
            </a:r>
          </a:p>
          <a:p>
            <a:endParaRPr lang="en-US" sz="2000" dirty="0">
              <a:solidFill>
                <a:schemeClr val="bg1"/>
              </a:solidFill>
              <a:latin typeface="Arial"/>
              <a:cs typeface="Arial"/>
            </a:endParaRPr>
          </a:p>
          <a:p>
            <a:endParaRPr lang="en-US" sz="2000" dirty="0">
              <a:solidFill>
                <a:schemeClr val="bg1"/>
              </a:solidFill>
              <a:latin typeface="Arial"/>
              <a:cs typeface="Arial"/>
            </a:endParaRPr>
          </a:p>
        </p:txBody>
      </p:sp>
      <p:cxnSp>
        <p:nvCxnSpPr>
          <p:cNvPr id="8" name="Straight Connector 7"/>
          <p:cNvCxnSpPr/>
          <p:nvPr/>
        </p:nvCxnSpPr>
        <p:spPr>
          <a:xfrm>
            <a:off x="344008" y="2667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28" y="3429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81000" y="4038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81000" y="46482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436236" y="2100216"/>
            <a:ext cx="2222532" cy="4047929"/>
          </a:xfrm>
          <a:prstGeom prst="rect">
            <a:avLst/>
          </a:prstGeom>
        </p:spPr>
      </p:pic>
      <p:cxnSp>
        <p:nvCxnSpPr>
          <p:cNvPr id="11" name="Straight Connector 10"/>
          <p:cNvCxnSpPr/>
          <p:nvPr/>
        </p:nvCxnSpPr>
        <p:spPr>
          <a:xfrm>
            <a:off x="381000" y="52578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9426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5800" y="1348100"/>
            <a:ext cx="3486149" cy="5020055"/>
          </a:xfrm>
          <a:prstGeom prst="rect">
            <a:avLst/>
          </a:prstGeom>
          <a:noFill/>
          <a:ln>
            <a:no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76200" y="76200"/>
            <a:ext cx="8229600" cy="1143000"/>
          </a:xfrm>
        </p:spPr>
        <p:txBody>
          <a:bodyPr>
            <a:normAutofit fontScale="90000"/>
          </a:bodyPr>
          <a:lstStyle/>
          <a:p>
            <a:pPr algn="l"/>
            <a:r>
              <a:rPr lang="pt-BR" b="1" dirty="0" smtClean="0">
                <a:latin typeface="Arial Narrow" pitchFamily="34" charset="0"/>
              </a:rPr>
              <a:t>APPROACH:  PUTTING SUSTAINABILTY </a:t>
            </a:r>
            <a:r>
              <a:rPr lang="pt-BR" dirty="0" smtClean="0">
                <a:latin typeface="Arial Narrow" pitchFamily="34" charset="0"/>
              </a:rPr>
              <a:t/>
            </a:r>
            <a:br>
              <a:rPr lang="pt-BR" dirty="0" smtClean="0">
                <a:latin typeface="Arial Narrow" pitchFamily="34" charset="0"/>
              </a:rPr>
            </a:br>
            <a:r>
              <a:rPr lang="pt-BR" sz="3100" dirty="0" smtClean="0">
                <a:latin typeface="Arial Narrow" pitchFamily="34" charset="0"/>
              </a:rPr>
              <a:t>AT THE CORE OF SUPPLIER RELATIONSHIPS</a:t>
            </a:r>
            <a:endParaRPr lang="en-US" sz="3600" dirty="0" smtClean="0">
              <a:latin typeface="Arial Narrow" pitchFamily="34" charset="0"/>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7860537" y="3994821"/>
            <a:ext cx="1236133" cy="2373334"/>
          </a:xfrm>
          <a:prstGeom prst="rect">
            <a:avLst/>
          </a:prstGeom>
        </p:spPr>
      </p:pic>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37" descr="bottle_new.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p:cNvSpPr/>
          <p:nvPr/>
        </p:nvSpPr>
        <p:spPr>
          <a:xfrm>
            <a:off x="3657600" y="1905000"/>
            <a:ext cx="4821004" cy="10668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lumMod val="50000"/>
                    <a:lumOff val="50000"/>
                  </a:schemeClr>
                </a:solidFill>
                <a:latin typeface="Arial Narrow" pitchFamily="34" charset="0"/>
              </a:rPr>
              <a:t>Nestle Agricultural Services Teams</a:t>
            </a:r>
          </a:p>
          <a:p>
            <a:pPr algn="ctr"/>
            <a:endParaRPr lang="en-US" sz="2400" b="1" dirty="0">
              <a:solidFill>
                <a:schemeClr val="tx1">
                  <a:lumMod val="50000"/>
                  <a:lumOff val="50000"/>
                </a:schemeClr>
              </a:solidFill>
              <a:latin typeface="Arial Narrow" pitchFamily="34" charset="0"/>
            </a:endParaRPr>
          </a:p>
        </p:txBody>
      </p:sp>
      <p:sp>
        <p:nvSpPr>
          <p:cNvPr id="3" name="TextBox 2"/>
          <p:cNvSpPr txBox="1"/>
          <p:nvPr/>
        </p:nvSpPr>
        <p:spPr>
          <a:xfrm>
            <a:off x="4571999" y="3048000"/>
            <a:ext cx="3288537" cy="1846659"/>
          </a:xfrm>
          <a:prstGeom prst="rect">
            <a:avLst/>
          </a:prstGeom>
          <a:noFill/>
        </p:spPr>
        <p:txBody>
          <a:bodyPr wrap="square" rtlCol="0">
            <a:spAutoFit/>
          </a:bodyPr>
          <a:lstStyle/>
          <a:p>
            <a:pPr algn="ctr"/>
            <a:r>
              <a:rPr lang="en-US" sz="6000" b="1" dirty="0" smtClean="0">
                <a:solidFill>
                  <a:srgbClr val="C00000"/>
                </a:solidFill>
                <a:latin typeface="Arial" pitchFamily="34" charset="0"/>
                <a:cs typeface="Arial" pitchFamily="34" charset="0"/>
              </a:rPr>
              <a:t>273,808</a:t>
            </a:r>
          </a:p>
          <a:p>
            <a:pPr algn="ctr"/>
            <a:r>
              <a:rPr lang="en-US" dirty="0" smtClean="0">
                <a:latin typeface="Arial" pitchFamily="34" charset="0"/>
                <a:cs typeface="Arial" pitchFamily="34" charset="0"/>
              </a:rPr>
              <a:t>Farmers </a:t>
            </a:r>
            <a:r>
              <a:rPr lang="en-US" dirty="0">
                <a:latin typeface="Arial" pitchFamily="34" charset="0"/>
                <a:cs typeface="Arial" pitchFamily="34" charset="0"/>
              </a:rPr>
              <a:t>trained through capacity-building </a:t>
            </a:r>
            <a:r>
              <a:rPr lang="en-US" dirty="0" smtClean="0">
                <a:latin typeface="Arial" pitchFamily="34" charset="0"/>
                <a:cs typeface="Arial" pitchFamily="34" charset="0"/>
              </a:rPr>
              <a:t>programs in 2012.</a:t>
            </a:r>
            <a:endParaRPr lang="en-US" dirty="0">
              <a:latin typeface="Arial" pitchFamily="34" charset="0"/>
              <a:cs typeface="Arial" pitchFamily="34" charset="0"/>
            </a:endParaRPr>
          </a:p>
        </p:txBody>
      </p:sp>
    </p:spTree>
    <p:extLst>
      <p:ext uri="{BB962C8B-B14F-4D97-AF65-F5344CB8AC3E}">
        <p14:creationId xmlns:p14="http://schemas.microsoft.com/office/powerpoint/2010/main" val="2903857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76200" y="76200"/>
            <a:ext cx="8933096" cy="1143000"/>
          </a:xfrm>
        </p:spPr>
        <p:txBody>
          <a:bodyPr>
            <a:normAutofit fontScale="90000"/>
          </a:bodyPr>
          <a:lstStyle/>
          <a:p>
            <a:pPr algn="l"/>
            <a:r>
              <a:rPr lang="pt-BR" b="1" dirty="0" smtClean="0">
                <a:latin typeface="Arial Narrow" pitchFamily="34" charset="0"/>
              </a:rPr>
              <a:t>HOW MANY SUPPLIERS KNOW ABOUT?</a:t>
            </a:r>
            <a:br>
              <a:rPr lang="pt-BR" b="1" dirty="0" smtClean="0">
                <a:latin typeface="Arial Narrow" pitchFamily="34" charset="0"/>
              </a:rPr>
            </a:br>
            <a:r>
              <a:rPr lang="pt-BR" sz="3100" dirty="0" smtClean="0">
                <a:latin typeface="Arial Narrow" pitchFamily="34" charset="0"/>
              </a:rPr>
              <a:t>ENVIRONMENTAL GUIDELINES</a:t>
            </a:r>
            <a:endParaRPr lang="en-US" sz="3600" dirty="0" smtClean="0">
              <a:latin typeface="Arial Narrow" pitchFamily="34" charset="0"/>
            </a:endParaRPr>
          </a:p>
        </p:txBody>
      </p:sp>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3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8604" y="6354857"/>
            <a:ext cx="530692" cy="52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77172" y="1371599"/>
            <a:ext cx="3701432" cy="4752975"/>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35733" y="3768061"/>
            <a:ext cx="1187067" cy="2373334"/>
          </a:xfrm>
          <a:prstGeom prst="rect">
            <a:avLst/>
          </a:prstGeom>
        </p:spPr>
      </p:pic>
      <p:sp>
        <p:nvSpPr>
          <p:cNvPr id="12" name="TextBox 11"/>
          <p:cNvSpPr txBox="1"/>
          <p:nvPr/>
        </p:nvSpPr>
        <p:spPr>
          <a:xfrm flipH="1">
            <a:off x="533400" y="1855520"/>
            <a:ext cx="3158005" cy="3046988"/>
          </a:xfrm>
          <a:prstGeom prst="rect">
            <a:avLst/>
          </a:prstGeom>
          <a:noFill/>
        </p:spPr>
        <p:txBody>
          <a:bodyPr wrap="square" rtlCol="0">
            <a:spAutoFit/>
          </a:bodyPr>
          <a:lstStyle/>
          <a:p>
            <a:r>
              <a:rPr lang="en-US" sz="3200" b="1" dirty="0" smtClean="0">
                <a:solidFill>
                  <a:srgbClr val="C00000"/>
                </a:solidFill>
                <a:latin typeface="Arial" pitchFamily="34" charset="0"/>
                <a:cs typeface="Arial" pitchFamily="34" charset="0"/>
              </a:rPr>
              <a:t>EXAMPLE</a:t>
            </a:r>
          </a:p>
          <a:p>
            <a:r>
              <a:rPr lang="en-US" sz="3200" dirty="0" smtClean="0">
                <a:latin typeface="Arial" pitchFamily="34" charset="0"/>
                <a:cs typeface="Arial" pitchFamily="34" charset="0"/>
              </a:rPr>
              <a:t>Coca-Cola Sustainable Agriculture Guiding Principles</a:t>
            </a:r>
          </a:p>
        </p:txBody>
      </p:sp>
      <p:cxnSp>
        <p:nvCxnSpPr>
          <p:cNvPr id="6" name="Straight Arrow Connector 5"/>
          <p:cNvCxnSpPr/>
          <p:nvPr/>
        </p:nvCxnSpPr>
        <p:spPr>
          <a:xfrm>
            <a:off x="3276600" y="2895600"/>
            <a:ext cx="1752600" cy="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619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9144000" cy="6887306"/>
          </a:xfrm>
          <a:prstGeom prst="rect">
            <a:avLst/>
          </a:prstGeom>
        </p:spPr>
      </p:pic>
      <p:sp>
        <p:nvSpPr>
          <p:cNvPr id="29" name="Rectangle 28"/>
          <p:cNvSpPr/>
          <p:nvPr/>
        </p:nvSpPr>
        <p:spPr>
          <a:xfrm>
            <a:off x="0" y="-1"/>
            <a:ext cx="9144000" cy="6887307"/>
          </a:xfrm>
          <a:prstGeom prst="rect">
            <a:avLst/>
          </a:prstGeom>
          <a:solidFill>
            <a:schemeClr val="tx1">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30" name="TextBox 29"/>
          <p:cNvSpPr txBox="1"/>
          <p:nvPr/>
        </p:nvSpPr>
        <p:spPr>
          <a:xfrm>
            <a:off x="269412" y="939225"/>
            <a:ext cx="8188788" cy="584775"/>
          </a:xfrm>
          <a:prstGeom prst="rect">
            <a:avLst/>
          </a:prstGeom>
          <a:noFill/>
        </p:spPr>
        <p:txBody>
          <a:bodyPr wrap="square" rtlCol="0">
            <a:spAutoFit/>
          </a:bodyPr>
          <a:lstStyle/>
          <a:p>
            <a:pPr>
              <a:lnSpc>
                <a:spcPct val="80000"/>
              </a:lnSpc>
            </a:pPr>
            <a:r>
              <a:rPr lang="en-US" sz="4000" b="1" dirty="0" smtClean="0">
                <a:solidFill>
                  <a:schemeClr val="bg1"/>
                </a:solidFill>
                <a:latin typeface="Arial Narrow" pitchFamily="34" charset="0"/>
                <a:cs typeface="Arial"/>
              </a:rPr>
              <a:t>ENGAGING SUPPLIERS</a:t>
            </a:r>
            <a:endParaRPr lang="en-US" sz="4000" b="1" dirty="0">
              <a:solidFill>
                <a:schemeClr val="bg1"/>
              </a:solidFill>
              <a:latin typeface="Arial Narrow" pitchFamily="34" charset="0"/>
              <a:cs typeface="Arial"/>
            </a:endParaRPr>
          </a:p>
        </p:txBody>
      </p:sp>
      <p:sp>
        <p:nvSpPr>
          <p:cNvPr id="31" name="TextBox 30"/>
          <p:cNvSpPr txBox="1"/>
          <p:nvPr/>
        </p:nvSpPr>
        <p:spPr>
          <a:xfrm>
            <a:off x="282241" y="1938278"/>
            <a:ext cx="4899359" cy="4832092"/>
          </a:xfrm>
          <a:prstGeom prst="rect">
            <a:avLst/>
          </a:prstGeom>
          <a:noFill/>
        </p:spPr>
        <p:txBody>
          <a:bodyPr wrap="square" rtlCol="0">
            <a:spAutoFit/>
          </a:bodyPr>
          <a:lstStyle/>
          <a:p>
            <a:endParaRPr lang="en-US" sz="1600" dirty="0" smtClean="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Initiating Conversations Internally</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Sharing Information</a:t>
            </a:r>
          </a:p>
          <a:p>
            <a:endParaRPr lang="en-US" sz="2000" dirty="0">
              <a:solidFill>
                <a:schemeClr val="bg1"/>
              </a:solidFill>
              <a:latin typeface="Arial"/>
              <a:cs typeface="Arial"/>
            </a:endParaRPr>
          </a:p>
          <a:p>
            <a:r>
              <a:rPr lang="en-US" sz="2800" b="1" dirty="0" smtClean="0">
                <a:solidFill>
                  <a:schemeClr val="bg1"/>
                </a:solidFill>
                <a:latin typeface="Arial"/>
                <a:cs typeface="Arial"/>
              </a:rPr>
              <a:t>Identifying Opportunity</a:t>
            </a:r>
          </a:p>
          <a:p>
            <a:endParaRPr lang="en-US" sz="2400" dirty="0">
              <a:solidFill>
                <a:schemeClr val="bg1"/>
              </a:solidFill>
              <a:latin typeface="Arial"/>
              <a:cs typeface="Arial"/>
            </a:endParaRPr>
          </a:p>
          <a:p>
            <a:r>
              <a:rPr lang="en-US" sz="2000" dirty="0" smtClean="0">
                <a:solidFill>
                  <a:schemeClr val="tx1">
                    <a:lumMod val="50000"/>
                    <a:lumOff val="50000"/>
                  </a:schemeClr>
                </a:solidFill>
                <a:latin typeface="Arial"/>
                <a:cs typeface="Arial"/>
              </a:rPr>
              <a:t>Partnering</a:t>
            </a:r>
          </a:p>
          <a:p>
            <a:endParaRPr lang="en-US" sz="2000" dirty="0">
              <a:solidFill>
                <a:schemeClr val="tx1">
                  <a:lumMod val="50000"/>
                  <a:lumOff val="50000"/>
                </a:schemeClr>
              </a:solidFill>
              <a:latin typeface="Arial"/>
              <a:cs typeface="Arial"/>
            </a:endParaRPr>
          </a:p>
          <a:p>
            <a:r>
              <a:rPr lang="en-US" sz="2000" dirty="0" smtClean="0">
                <a:solidFill>
                  <a:schemeClr val="tx1">
                    <a:lumMod val="50000"/>
                    <a:lumOff val="50000"/>
                  </a:schemeClr>
                </a:solidFill>
                <a:latin typeface="Arial"/>
                <a:cs typeface="Arial"/>
              </a:rPr>
              <a:t>Setting Goals</a:t>
            </a:r>
          </a:p>
          <a:p>
            <a:endParaRPr lang="en-US" sz="2000" dirty="0">
              <a:solidFill>
                <a:schemeClr val="tx1">
                  <a:lumMod val="50000"/>
                  <a:lumOff val="50000"/>
                </a:schemeClr>
              </a:solidFill>
              <a:latin typeface="Arial"/>
              <a:cs typeface="Arial"/>
            </a:endParaRPr>
          </a:p>
          <a:p>
            <a:r>
              <a:rPr lang="en-US" sz="2000" dirty="0">
                <a:solidFill>
                  <a:schemeClr val="bg1">
                    <a:lumMod val="50000"/>
                  </a:schemeClr>
                </a:solidFill>
                <a:latin typeface="Arial"/>
                <a:cs typeface="Arial"/>
              </a:rPr>
              <a:t>Implementation:  Testing, Managing + Measuring Results</a:t>
            </a:r>
          </a:p>
          <a:p>
            <a:endParaRPr lang="en-US" sz="2000" dirty="0">
              <a:solidFill>
                <a:schemeClr val="tx1">
                  <a:lumMod val="50000"/>
                  <a:lumOff val="50000"/>
                </a:schemeClr>
              </a:solidFill>
              <a:latin typeface="Arial"/>
              <a:cs typeface="Arial"/>
            </a:endParaRPr>
          </a:p>
          <a:p>
            <a:endParaRPr lang="en-US" sz="2000" dirty="0">
              <a:solidFill>
                <a:schemeClr val="bg1"/>
              </a:solidFill>
              <a:latin typeface="Arial"/>
              <a:cs typeface="Arial"/>
            </a:endParaRPr>
          </a:p>
        </p:txBody>
      </p:sp>
      <p:cxnSp>
        <p:nvCxnSpPr>
          <p:cNvPr id="8" name="Straight Connector 7"/>
          <p:cNvCxnSpPr/>
          <p:nvPr/>
        </p:nvCxnSpPr>
        <p:spPr>
          <a:xfrm>
            <a:off x="297128" y="2667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28" y="3276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73328" y="4038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3328" y="46482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436236" y="2100216"/>
            <a:ext cx="2222532" cy="4047929"/>
          </a:xfrm>
          <a:prstGeom prst="rect">
            <a:avLst/>
          </a:prstGeom>
        </p:spPr>
      </p:pic>
      <p:cxnSp>
        <p:nvCxnSpPr>
          <p:cNvPr id="11" name="Straight Connector 10"/>
          <p:cNvCxnSpPr/>
          <p:nvPr/>
        </p:nvCxnSpPr>
        <p:spPr>
          <a:xfrm>
            <a:off x="373328" y="52578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23554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1720</TotalTime>
  <Words>4117</Words>
  <Application>Microsoft Office PowerPoint</Application>
  <PresentationFormat>On-screen Show (4:3)</PresentationFormat>
  <Paragraphs>521</Paragraphs>
  <Slides>39</Slides>
  <Notes>38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1" baseType="lpstr">
      <vt:lpstr>Office Theme</vt:lpstr>
      <vt:lpstr>Image</vt:lpstr>
      <vt:lpstr>PowerPoint Presentation</vt:lpstr>
      <vt:lpstr>PowerPoint Presentation</vt:lpstr>
      <vt:lpstr>PowerPoint Presentation</vt:lpstr>
      <vt:lpstr>PowerPoint Presentation</vt:lpstr>
      <vt:lpstr>COLLABORATING INTERNALLY (AT THE CORE OF SUPPLIER RELATIONSHIPS)</vt:lpstr>
      <vt:lpstr>PowerPoint Presentation</vt:lpstr>
      <vt:lpstr>APPROACH:  PUTTING SUSTAINABILTY  AT THE CORE OF SUPPLIER RELATIONSHIPS</vt:lpstr>
      <vt:lpstr>HOW MANY SUPPLIERS KNOW ABOUT? ENVIRONMENTAL GUIDELINES</vt:lpstr>
      <vt:lpstr>PowerPoint Presentation</vt:lpstr>
      <vt:lpstr>PowerPoint Presentation</vt:lpstr>
      <vt:lpstr>PowerPoint Presentation</vt:lpstr>
      <vt:lpstr>OUR CUSTOMERS PUTTING SUSTAINABILTY  AT THE CORE OF SUPPLIER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IMPROVVING PRACTICES TO PROTECT THE  GREAT BARRIER REEF</vt:lpstr>
      <vt:lpstr>PowerPoint Presentation</vt:lpstr>
      <vt:lpstr>PowerPoint Presentation</vt:lpstr>
      <vt:lpstr>IMPROVING PRACTICES VIA PARTNERSHIPS</vt:lpstr>
      <vt:lpstr>PowerPoint Presentation</vt:lpstr>
      <vt:lpstr>PARTNERING FOR  BETTER MANAGEMENT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SUCCEEDING  ACROSS THE SUPPLY CHAIN</vt:lpstr>
      <vt:lpstr>WHAT YOU CAN DO  NOW WITH YOUR SUPPLIERS</vt:lpstr>
      <vt:lpstr>PowerPoint Presentation</vt:lpstr>
      <vt:lpstr>FEATURED RESOURCES</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dc:creator>
  <cp:lastModifiedBy>N</cp:lastModifiedBy>
  <cp:revision>82</cp:revision>
  <dcterms:created xsi:type="dcterms:W3CDTF">2013-05-07T14:31:15Z</dcterms:created>
  <dcterms:modified xsi:type="dcterms:W3CDTF">2013-09-06T22:14:52Z</dcterms:modified>
</cp:coreProperties>
</file>